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49125" autoAdjust="0"/>
  </p:normalViewPr>
  <p:slideViewPr>
    <p:cSldViewPr snapToGrid="0" showGuides="1">
      <p:cViewPr varScale="1">
        <p:scale>
          <a:sx n="60" d="100"/>
          <a:sy n="60" d="100"/>
        </p:scale>
        <p:origin x="2298" y="6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0F3F94-AD06-48D1-B999-BF5E2F54F68E}" type="doc">
      <dgm:prSet loTypeId="urn:microsoft.com/office/officeart/2005/8/layout/process3" loCatId="process" qsTypeId="urn:microsoft.com/office/officeart/2005/8/quickstyle/simple1" qsCatId="simple" csTypeId="urn:microsoft.com/office/officeart/2005/8/colors/accent1_2" csCatId="accent1" phldr="1"/>
      <dgm:spPr/>
    </dgm:pt>
    <dgm:pt modelId="{65E6D60C-AC05-4E9B-B19F-F940CC2CB500}">
      <dgm:prSet phldrT="[Text]" custT="1"/>
      <dgm:spPr>
        <a:solidFill>
          <a:srgbClr val="92D050"/>
        </a:solidFill>
      </dgm:spPr>
      <dgm:t>
        <a:bodyPr/>
        <a:lstStyle/>
        <a:p>
          <a:r>
            <a:rPr lang="fr-FR" sz="2000" dirty="0"/>
            <a:t>Base de données</a:t>
          </a:r>
        </a:p>
        <a:p>
          <a:endParaRPr lang="en-US" sz="2200" dirty="0"/>
        </a:p>
      </dgm:t>
    </dgm:pt>
    <dgm:pt modelId="{7CAE295D-9C8C-4494-85B7-28757F875238}" type="parTrans" cxnId="{5A1F11FB-7341-46C8-865F-E272077AC12A}">
      <dgm:prSet/>
      <dgm:spPr/>
      <dgm:t>
        <a:bodyPr/>
        <a:lstStyle/>
        <a:p>
          <a:endParaRPr lang="en-US"/>
        </a:p>
      </dgm:t>
    </dgm:pt>
    <dgm:pt modelId="{B2CF171E-8AB4-413A-89F5-A08D856A1FF1}" type="sibTrans" cxnId="{5A1F11FB-7341-46C8-865F-E272077AC12A}">
      <dgm:prSet/>
      <dgm:spPr>
        <a:solidFill>
          <a:srgbClr val="92D050"/>
        </a:solidFill>
      </dgm:spPr>
      <dgm:t>
        <a:bodyPr/>
        <a:lstStyle/>
        <a:p>
          <a:endParaRPr lang="en-US"/>
        </a:p>
      </dgm:t>
    </dgm:pt>
    <dgm:pt modelId="{5678DE40-3FB1-4DF3-9447-04E268605999}">
      <dgm:prSet phldrT="[Text]" custT="1"/>
      <dgm:spPr/>
      <dgm:t>
        <a:bodyPr/>
        <a:lstStyle/>
        <a:p>
          <a:r>
            <a:rPr lang="fr-FR" sz="2000" dirty="0"/>
            <a:t>Mise en forme Excel</a:t>
          </a:r>
          <a:endParaRPr lang="en-US" sz="2000" dirty="0"/>
        </a:p>
      </dgm:t>
    </dgm:pt>
    <dgm:pt modelId="{B1FF4390-9CD4-4B54-8308-51EC32F20E82}" type="parTrans" cxnId="{2E4F918E-FA22-464D-AD02-CF785182F07D}">
      <dgm:prSet/>
      <dgm:spPr/>
      <dgm:t>
        <a:bodyPr/>
        <a:lstStyle/>
        <a:p>
          <a:endParaRPr lang="en-US"/>
        </a:p>
      </dgm:t>
    </dgm:pt>
    <dgm:pt modelId="{CE0B2522-F653-4C98-A616-2CF2D52674E2}" type="sibTrans" cxnId="{2E4F918E-FA22-464D-AD02-CF785182F07D}">
      <dgm:prSet/>
      <dgm:spPr/>
      <dgm:t>
        <a:bodyPr/>
        <a:lstStyle/>
        <a:p>
          <a:endParaRPr lang="en-US"/>
        </a:p>
      </dgm:t>
    </dgm:pt>
    <dgm:pt modelId="{35D1EDF4-BF0B-42CC-9440-22D01944E321}">
      <dgm:prSet phldrT="[Text]"/>
      <dgm:spPr/>
      <dgm:t>
        <a:bodyPr/>
        <a:lstStyle/>
        <a:p>
          <a:r>
            <a:rPr lang="fr-FR" dirty="0"/>
            <a:t>Mise en forme</a:t>
          </a:r>
        </a:p>
        <a:p>
          <a:r>
            <a:rPr lang="fr-FR" dirty="0"/>
            <a:t>TRE</a:t>
          </a:r>
          <a:endParaRPr lang="en-US" dirty="0"/>
        </a:p>
      </dgm:t>
    </dgm:pt>
    <dgm:pt modelId="{6550E4B0-44CF-4475-AFF3-74D336145F0F}" type="parTrans" cxnId="{2FAC57AD-E064-4D1E-9EE8-53680D516861}">
      <dgm:prSet/>
      <dgm:spPr/>
      <dgm:t>
        <a:bodyPr/>
        <a:lstStyle/>
        <a:p>
          <a:endParaRPr lang="en-US"/>
        </a:p>
      </dgm:t>
    </dgm:pt>
    <dgm:pt modelId="{EAEFE2B0-ADE2-4F61-A930-08A8F9DB74DD}" type="sibTrans" cxnId="{2FAC57AD-E064-4D1E-9EE8-53680D516861}">
      <dgm:prSet/>
      <dgm:spPr/>
      <dgm:t>
        <a:bodyPr/>
        <a:lstStyle/>
        <a:p>
          <a:endParaRPr lang="en-US"/>
        </a:p>
      </dgm:t>
    </dgm:pt>
    <dgm:pt modelId="{A7684C14-F2CD-40B1-877B-E2A2237053DE}">
      <dgm:prSet custT="1"/>
      <dgm:spPr>
        <a:solidFill>
          <a:srgbClr val="92D050"/>
        </a:solidFill>
      </dgm:spPr>
      <dgm:t>
        <a:bodyPr/>
        <a:lstStyle/>
        <a:p>
          <a:r>
            <a:rPr lang="fr-FR" sz="1200" dirty="0"/>
            <a:t>Nomenclature différentes</a:t>
          </a:r>
          <a:endParaRPr lang="en-US" sz="1200" dirty="0"/>
        </a:p>
      </dgm:t>
    </dgm:pt>
    <dgm:pt modelId="{D88688C7-59C5-4355-8959-1D817D553E7B}" type="parTrans" cxnId="{24F1BCD5-9685-47F2-A917-11A892B490A8}">
      <dgm:prSet/>
      <dgm:spPr/>
      <dgm:t>
        <a:bodyPr/>
        <a:lstStyle/>
        <a:p>
          <a:endParaRPr lang="en-US"/>
        </a:p>
      </dgm:t>
    </dgm:pt>
    <dgm:pt modelId="{E317A433-B581-4E7B-9A10-3004BAA3D409}" type="sibTrans" cxnId="{24F1BCD5-9685-47F2-A917-11A892B490A8}">
      <dgm:prSet/>
      <dgm:spPr/>
      <dgm:t>
        <a:bodyPr/>
        <a:lstStyle/>
        <a:p>
          <a:endParaRPr lang="en-US"/>
        </a:p>
      </dgm:t>
    </dgm:pt>
    <dgm:pt modelId="{1DE081B9-73E3-4DE7-A442-7E71BAC5017C}">
      <dgm:prSet phldrT="[Text]" custT="1"/>
      <dgm:spPr>
        <a:solidFill>
          <a:srgbClr val="92D050"/>
        </a:solidFill>
      </dgm:spPr>
      <dgm:t>
        <a:bodyPr/>
        <a:lstStyle/>
        <a:p>
          <a:r>
            <a:rPr lang="fr-FR" sz="1200" dirty="0"/>
            <a:t>Années différentes</a:t>
          </a:r>
          <a:endParaRPr lang="en-US" sz="1200" dirty="0"/>
        </a:p>
      </dgm:t>
    </dgm:pt>
    <dgm:pt modelId="{E1171165-673A-4FF2-971D-664DCACAD9EE}" type="parTrans" cxnId="{42F276DF-0998-435E-B7F7-C2A0E30C9073}">
      <dgm:prSet/>
      <dgm:spPr/>
      <dgm:t>
        <a:bodyPr/>
        <a:lstStyle/>
        <a:p>
          <a:endParaRPr lang="en-US"/>
        </a:p>
      </dgm:t>
    </dgm:pt>
    <dgm:pt modelId="{F187D674-315E-4CC3-A971-B48E64E35410}" type="sibTrans" cxnId="{42F276DF-0998-435E-B7F7-C2A0E30C9073}">
      <dgm:prSet/>
      <dgm:spPr/>
      <dgm:t>
        <a:bodyPr/>
        <a:lstStyle/>
        <a:p>
          <a:endParaRPr lang="en-US"/>
        </a:p>
      </dgm:t>
    </dgm:pt>
    <dgm:pt modelId="{6DB75468-ED62-470D-8264-F85B4B601AE6}">
      <dgm:prSet phldrT="[Text]" custT="1"/>
      <dgm:spPr>
        <a:solidFill>
          <a:srgbClr val="92D050"/>
        </a:solidFill>
      </dgm:spPr>
      <dgm:t>
        <a:bodyPr/>
        <a:lstStyle/>
        <a:p>
          <a:r>
            <a:rPr lang="fr-FR" sz="1200" dirty="0"/>
            <a:t>Comment traiter les stocks</a:t>
          </a:r>
          <a:endParaRPr lang="en-US" sz="1200" dirty="0"/>
        </a:p>
      </dgm:t>
    </dgm:pt>
    <dgm:pt modelId="{E5F83BF1-0E81-4A3D-B93B-C025DC92A20D}" type="parTrans" cxnId="{DF832802-3067-4B4B-B9A6-CC3B28015BA2}">
      <dgm:prSet/>
      <dgm:spPr/>
      <dgm:t>
        <a:bodyPr/>
        <a:lstStyle/>
        <a:p>
          <a:endParaRPr lang="en-US"/>
        </a:p>
      </dgm:t>
    </dgm:pt>
    <dgm:pt modelId="{A7B170E4-0E42-4ADE-8014-36D5481F67C6}" type="sibTrans" cxnId="{DF832802-3067-4B4B-B9A6-CC3B28015BA2}">
      <dgm:prSet/>
      <dgm:spPr/>
      <dgm:t>
        <a:bodyPr/>
        <a:lstStyle/>
        <a:p>
          <a:endParaRPr lang="en-US"/>
        </a:p>
      </dgm:t>
    </dgm:pt>
    <dgm:pt modelId="{A8D3AD22-061A-4B47-95CF-4E6C8911E4FB}">
      <dgm:prSet custT="1"/>
      <dgm:spPr/>
      <dgm:t>
        <a:bodyPr/>
        <a:lstStyle/>
        <a:p>
          <a:r>
            <a:rPr lang="fr-FR" sz="1200" dirty="0"/>
            <a:t>Nomenclature commune</a:t>
          </a:r>
          <a:endParaRPr lang="en-US" sz="1200" dirty="0"/>
        </a:p>
      </dgm:t>
    </dgm:pt>
    <dgm:pt modelId="{6240D672-D4DE-4129-B778-7F6A35B07E84}" type="parTrans" cxnId="{B79DC2F9-2021-43C2-8DA3-E55E46CF1BFB}">
      <dgm:prSet/>
      <dgm:spPr/>
      <dgm:t>
        <a:bodyPr/>
        <a:lstStyle/>
        <a:p>
          <a:endParaRPr lang="en-US"/>
        </a:p>
      </dgm:t>
    </dgm:pt>
    <dgm:pt modelId="{F1F5679F-9E74-4EA9-84A8-1F7D55520B5B}" type="sibTrans" cxnId="{B79DC2F9-2021-43C2-8DA3-E55E46CF1BFB}">
      <dgm:prSet/>
      <dgm:spPr/>
      <dgm:t>
        <a:bodyPr/>
        <a:lstStyle/>
        <a:p>
          <a:endParaRPr lang="en-US"/>
        </a:p>
      </dgm:t>
    </dgm:pt>
    <dgm:pt modelId="{98C763B2-4A11-4809-AEF0-817E78C9DA54}">
      <dgm:prSet phldrT="[Text]" custT="1"/>
      <dgm:spPr/>
      <dgm:t>
        <a:bodyPr/>
        <a:lstStyle/>
        <a:p>
          <a:r>
            <a:rPr lang="fr-FR" sz="1200" dirty="0"/>
            <a:t>Définition niveau d’agrégation</a:t>
          </a:r>
          <a:endParaRPr lang="en-US" sz="1200" dirty="0"/>
        </a:p>
      </dgm:t>
    </dgm:pt>
    <dgm:pt modelId="{0025747C-D79C-4C3A-9687-3FC3AFA5806D}" type="parTrans" cxnId="{9F86F958-72DC-49E8-8E6D-6F81EFC28DED}">
      <dgm:prSet/>
      <dgm:spPr/>
      <dgm:t>
        <a:bodyPr/>
        <a:lstStyle/>
        <a:p>
          <a:endParaRPr lang="en-US"/>
        </a:p>
      </dgm:t>
    </dgm:pt>
    <dgm:pt modelId="{816EE261-8B62-4FF4-9E6C-6F3E6E59557C}" type="sibTrans" cxnId="{9F86F958-72DC-49E8-8E6D-6F81EFC28DED}">
      <dgm:prSet/>
      <dgm:spPr/>
      <dgm:t>
        <a:bodyPr/>
        <a:lstStyle/>
        <a:p>
          <a:endParaRPr lang="en-US"/>
        </a:p>
      </dgm:t>
    </dgm:pt>
    <dgm:pt modelId="{3BB686B5-E972-4F24-914A-187687213F4B}">
      <dgm:prSet phldrT="[Text]" custT="1"/>
      <dgm:spPr/>
      <dgm:t>
        <a:bodyPr/>
        <a:lstStyle/>
        <a:p>
          <a:r>
            <a:rPr lang="fr-FR" sz="1200" dirty="0"/>
            <a:t>Spécification contraintes</a:t>
          </a:r>
          <a:endParaRPr lang="en-US" sz="1200" dirty="0"/>
        </a:p>
      </dgm:t>
    </dgm:pt>
    <dgm:pt modelId="{D982E117-37EE-4049-B8DE-2023E9DC13CC}" type="parTrans" cxnId="{BACE4B32-4422-410A-9302-36B578A23D5A}">
      <dgm:prSet/>
      <dgm:spPr/>
      <dgm:t>
        <a:bodyPr/>
        <a:lstStyle/>
        <a:p>
          <a:endParaRPr lang="en-US"/>
        </a:p>
      </dgm:t>
    </dgm:pt>
    <dgm:pt modelId="{FDBF8FD9-4873-43F8-ACB1-E87E8C1FB54C}" type="sibTrans" cxnId="{BACE4B32-4422-410A-9302-36B578A23D5A}">
      <dgm:prSet/>
      <dgm:spPr/>
      <dgm:t>
        <a:bodyPr/>
        <a:lstStyle/>
        <a:p>
          <a:endParaRPr lang="en-US"/>
        </a:p>
      </dgm:t>
    </dgm:pt>
    <dgm:pt modelId="{5BB2E988-8E33-4A4F-95CA-94B410FBDB05}">
      <dgm:prSet phldrT="[Text]" custT="1"/>
      <dgm:spPr>
        <a:solidFill>
          <a:srgbClr val="92D050"/>
        </a:solidFill>
      </dgm:spPr>
      <dgm:t>
        <a:bodyPr/>
        <a:lstStyle/>
        <a:p>
          <a:r>
            <a:rPr lang="fr-FR" sz="1200" dirty="0"/>
            <a:t>…</a:t>
          </a:r>
          <a:endParaRPr lang="en-US" sz="1200" dirty="0"/>
        </a:p>
      </dgm:t>
    </dgm:pt>
    <dgm:pt modelId="{EE49C2AC-6408-4D3D-AAF7-FDA80869E7CE}" type="parTrans" cxnId="{58FD3FC6-A488-4C4D-92E0-D1972DA08D6F}">
      <dgm:prSet/>
      <dgm:spPr/>
      <dgm:t>
        <a:bodyPr/>
        <a:lstStyle/>
        <a:p>
          <a:endParaRPr lang="en-US"/>
        </a:p>
      </dgm:t>
    </dgm:pt>
    <dgm:pt modelId="{24A19409-4DD9-4E39-A835-95857DE0F56A}" type="sibTrans" cxnId="{58FD3FC6-A488-4C4D-92E0-D1972DA08D6F}">
      <dgm:prSet/>
      <dgm:spPr/>
      <dgm:t>
        <a:bodyPr/>
        <a:lstStyle/>
        <a:p>
          <a:endParaRPr lang="en-US"/>
        </a:p>
      </dgm:t>
    </dgm:pt>
    <dgm:pt modelId="{5602A810-DF8C-4E94-9466-7264931EE093}">
      <dgm:prSet custT="1"/>
      <dgm:spPr/>
      <dgm:t>
        <a:bodyPr/>
        <a:lstStyle/>
        <a:p>
          <a:r>
            <a:rPr lang="fr-FR" sz="1200" dirty="0"/>
            <a:t>Structure TRE</a:t>
          </a:r>
          <a:endParaRPr lang="en-US" sz="1200" dirty="0"/>
        </a:p>
      </dgm:t>
    </dgm:pt>
    <dgm:pt modelId="{1FDF5E6F-5E87-4D98-A0B8-4C126216E274}" type="parTrans" cxnId="{7F8B6C08-C705-4E6A-B2A2-1C5BC0BDD63B}">
      <dgm:prSet/>
      <dgm:spPr/>
      <dgm:t>
        <a:bodyPr/>
        <a:lstStyle/>
        <a:p>
          <a:endParaRPr lang="en-US"/>
        </a:p>
      </dgm:t>
    </dgm:pt>
    <dgm:pt modelId="{AC63EBC5-9DE1-4EE5-9AF2-07C9A7901849}" type="sibTrans" cxnId="{7F8B6C08-C705-4E6A-B2A2-1C5BC0BDD63B}">
      <dgm:prSet/>
      <dgm:spPr/>
      <dgm:t>
        <a:bodyPr/>
        <a:lstStyle/>
        <a:p>
          <a:endParaRPr lang="en-US"/>
        </a:p>
      </dgm:t>
    </dgm:pt>
    <dgm:pt modelId="{0A1B4D94-0EBB-4D33-905A-0D894D35DF03}">
      <dgm:prSet phldrT="[Text]" custT="1"/>
      <dgm:spPr/>
      <dgm:t>
        <a:bodyPr/>
        <a:lstStyle/>
        <a:p>
          <a:r>
            <a:rPr lang="fr-FR" sz="1200" dirty="0"/>
            <a:t>Remplissage avec données initiales</a:t>
          </a:r>
          <a:endParaRPr lang="en-US" sz="1200" dirty="0"/>
        </a:p>
      </dgm:t>
    </dgm:pt>
    <dgm:pt modelId="{6E4BBAD7-BACD-4DD9-84DE-50800969E6D0}" type="parTrans" cxnId="{884F4D4E-B031-4697-BAA4-D86643E1BE94}">
      <dgm:prSet/>
      <dgm:spPr/>
      <dgm:t>
        <a:bodyPr/>
        <a:lstStyle/>
        <a:p>
          <a:endParaRPr lang="en-US"/>
        </a:p>
      </dgm:t>
    </dgm:pt>
    <dgm:pt modelId="{0A0249ED-F2FF-47D6-A13A-EF4FE93BF4E6}" type="sibTrans" cxnId="{884F4D4E-B031-4697-BAA4-D86643E1BE94}">
      <dgm:prSet/>
      <dgm:spPr/>
      <dgm:t>
        <a:bodyPr/>
        <a:lstStyle/>
        <a:p>
          <a:endParaRPr lang="en-US"/>
        </a:p>
      </dgm:t>
    </dgm:pt>
    <dgm:pt modelId="{AFCEA106-0A70-4C8A-B0D2-D28A53BD55A5}" type="pres">
      <dgm:prSet presAssocID="{E50F3F94-AD06-48D1-B999-BF5E2F54F68E}" presName="linearFlow" presStyleCnt="0">
        <dgm:presLayoutVars>
          <dgm:dir/>
          <dgm:animLvl val="lvl"/>
          <dgm:resizeHandles val="exact"/>
        </dgm:presLayoutVars>
      </dgm:prSet>
      <dgm:spPr/>
    </dgm:pt>
    <dgm:pt modelId="{18001C72-6A30-45FB-B647-39C5729DE36D}" type="pres">
      <dgm:prSet presAssocID="{65E6D60C-AC05-4E9B-B19F-F940CC2CB500}" presName="composite" presStyleCnt="0"/>
      <dgm:spPr/>
    </dgm:pt>
    <dgm:pt modelId="{39795044-CEC8-4B5C-B87F-CC5033F52AF1}" type="pres">
      <dgm:prSet presAssocID="{65E6D60C-AC05-4E9B-B19F-F940CC2CB500}" presName="parTx" presStyleLbl="node1" presStyleIdx="0" presStyleCnt="3">
        <dgm:presLayoutVars>
          <dgm:chMax val="0"/>
          <dgm:chPref val="0"/>
          <dgm:bulletEnabled val="1"/>
        </dgm:presLayoutVars>
      </dgm:prSet>
      <dgm:spPr/>
    </dgm:pt>
    <dgm:pt modelId="{1D3DF247-5F54-4811-9C29-EC7A2C9B6C34}" type="pres">
      <dgm:prSet presAssocID="{65E6D60C-AC05-4E9B-B19F-F940CC2CB500}" presName="parSh" presStyleLbl="node1" presStyleIdx="0" presStyleCnt="3"/>
      <dgm:spPr/>
    </dgm:pt>
    <dgm:pt modelId="{F4803E40-D5AD-418F-B6BB-9680DCCB53F8}" type="pres">
      <dgm:prSet presAssocID="{65E6D60C-AC05-4E9B-B19F-F940CC2CB500}" presName="desTx" presStyleLbl="fgAcc1" presStyleIdx="0" presStyleCnt="3">
        <dgm:presLayoutVars>
          <dgm:bulletEnabled val="1"/>
        </dgm:presLayoutVars>
      </dgm:prSet>
      <dgm:spPr/>
    </dgm:pt>
    <dgm:pt modelId="{2B9AC448-3C66-4516-A5AC-24D3E82B0389}" type="pres">
      <dgm:prSet presAssocID="{B2CF171E-8AB4-413A-89F5-A08D856A1FF1}" presName="sibTrans" presStyleLbl="sibTrans2D1" presStyleIdx="0" presStyleCnt="2"/>
      <dgm:spPr/>
    </dgm:pt>
    <dgm:pt modelId="{AE90A4CC-2D0F-4ADE-BB73-17756218E3AC}" type="pres">
      <dgm:prSet presAssocID="{B2CF171E-8AB4-413A-89F5-A08D856A1FF1}" presName="connTx" presStyleLbl="sibTrans2D1" presStyleIdx="0" presStyleCnt="2"/>
      <dgm:spPr/>
    </dgm:pt>
    <dgm:pt modelId="{59BD8CF3-2C37-4612-85AC-849047B98BB9}" type="pres">
      <dgm:prSet presAssocID="{5678DE40-3FB1-4DF3-9447-04E268605999}" presName="composite" presStyleCnt="0"/>
      <dgm:spPr/>
    </dgm:pt>
    <dgm:pt modelId="{CC82399A-D4A0-4AF6-9712-3A64DF77716C}" type="pres">
      <dgm:prSet presAssocID="{5678DE40-3FB1-4DF3-9447-04E268605999}" presName="parTx" presStyleLbl="node1" presStyleIdx="0" presStyleCnt="3">
        <dgm:presLayoutVars>
          <dgm:chMax val="0"/>
          <dgm:chPref val="0"/>
          <dgm:bulletEnabled val="1"/>
        </dgm:presLayoutVars>
      </dgm:prSet>
      <dgm:spPr/>
    </dgm:pt>
    <dgm:pt modelId="{F5164E12-6F59-4849-8265-8A2D0CCD9FD0}" type="pres">
      <dgm:prSet presAssocID="{5678DE40-3FB1-4DF3-9447-04E268605999}" presName="parSh" presStyleLbl="node1" presStyleIdx="1" presStyleCnt="3"/>
      <dgm:spPr/>
    </dgm:pt>
    <dgm:pt modelId="{50740B50-B65B-411E-A38E-C5D696C3525C}" type="pres">
      <dgm:prSet presAssocID="{5678DE40-3FB1-4DF3-9447-04E268605999}" presName="desTx" presStyleLbl="fgAcc1" presStyleIdx="1" presStyleCnt="3">
        <dgm:presLayoutVars>
          <dgm:bulletEnabled val="1"/>
        </dgm:presLayoutVars>
      </dgm:prSet>
      <dgm:spPr/>
    </dgm:pt>
    <dgm:pt modelId="{EA663636-4E67-4BA7-A70E-6BFA1EA3EFC6}" type="pres">
      <dgm:prSet presAssocID="{CE0B2522-F653-4C98-A616-2CF2D52674E2}" presName="sibTrans" presStyleLbl="sibTrans2D1" presStyleIdx="1" presStyleCnt="2"/>
      <dgm:spPr/>
    </dgm:pt>
    <dgm:pt modelId="{163DD0D4-8F05-4F8E-A952-F95A79C8BCC5}" type="pres">
      <dgm:prSet presAssocID="{CE0B2522-F653-4C98-A616-2CF2D52674E2}" presName="connTx" presStyleLbl="sibTrans2D1" presStyleIdx="1" presStyleCnt="2"/>
      <dgm:spPr/>
    </dgm:pt>
    <dgm:pt modelId="{35E2B70D-832D-4863-8DB2-2A13D03623C9}" type="pres">
      <dgm:prSet presAssocID="{35D1EDF4-BF0B-42CC-9440-22D01944E321}" presName="composite" presStyleCnt="0"/>
      <dgm:spPr/>
    </dgm:pt>
    <dgm:pt modelId="{9487B869-F989-462E-B099-AC8144D2AA1A}" type="pres">
      <dgm:prSet presAssocID="{35D1EDF4-BF0B-42CC-9440-22D01944E321}" presName="parTx" presStyleLbl="node1" presStyleIdx="1" presStyleCnt="3">
        <dgm:presLayoutVars>
          <dgm:chMax val="0"/>
          <dgm:chPref val="0"/>
          <dgm:bulletEnabled val="1"/>
        </dgm:presLayoutVars>
      </dgm:prSet>
      <dgm:spPr/>
    </dgm:pt>
    <dgm:pt modelId="{2409A3CE-032B-455C-A214-CB5D78E33DFA}" type="pres">
      <dgm:prSet presAssocID="{35D1EDF4-BF0B-42CC-9440-22D01944E321}" presName="parSh" presStyleLbl="node1" presStyleIdx="2" presStyleCnt="3"/>
      <dgm:spPr/>
    </dgm:pt>
    <dgm:pt modelId="{30AA0BF3-BAE0-42A1-9720-C37203F27C85}" type="pres">
      <dgm:prSet presAssocID="{35D1EDF4-BF0B-42CC-9440-22D01944E321}" presName="desTx" presStyleLbl="fgAcc1" presStyleIdx="2" presStyleCnt="3">
        <dgm:presLayoutVars>
          <dgm:bulletEnabled val="1"/>
        </dgm:presLayoutVars>
      </dgm:prSet>
      <dgm:spPr/>
    </dgm:pt>
  </dgm:ptLst>
  <dgm:cxnLst>
    <dgm:cxn modelId="{DF832802-3067-4B4B-B9A6-CC3B28015BA2}" srcId="{65E6D60C-AC05-4E9B-B19F-F940CC2CB500}" destId="{6DB75468-ED62-470D-8264-F85B4B601AE6}" srcOrd="2" destOrd="0" parTransId="{E5F83BF1-0E81-4A3D-B93B-C025DC92A20D}" sibTransId="{A7B170E4-0E42-4ADE-8014-36D5481F67C6}"/>
    <dgm:cxn modelId="{7F8B6C08-C705-4E6A-B2A2-1C5BC0BDD63B}" srcId="{35D1EDF4-BF0B-42CC-9440-22D01944E321}" destId="{5602A810-DF8C-4E94-9466-7264931EE093}" srcOrd="0" destOrd="0" parTransId="{1FDF5E6F-5E87-4D98-A0B8-4C126216E274}" sibTransId="{AC63EBC5-9DE1-4EE5-9AF2-07C9A7901849}"/>
    <dgm:cxn modelId="{BB8A8308-63AA-421E-93E3-306F342816FE}" type="presOf" srcId="{98C763B2-4A11-4809-AEF0-817E78C9DA54}" destId="{50740B50-B65B-411E-A38E-C5D696C3525C}" srcOrd="0" destOrd="1" presId="urn:microsoft.com/office/officeart/2005/8/layout/process3"/>
    <dgm:cxn modelId="{5C10B708-A35F-4141-BE84-07F709C017F5}" type="presOf" srcId="{35D1EDF4-BF0B-42CC-9440-22D01944E321}" destId="{9487B869-F989-462E-B099-AC8144D2AA1A}" srcOrd="0" destOrd="0" presId="urn:microsoft.com/office/officeart/2005/8/layout/process3"/>
    <dgm:cxn modelId="{E4C2D208-DA19-450E-8DA3-2630A70874F9}" type="presOf" srcId="{5678DE40-3FB1-4DF3-9447-04E268605999}" destId="{F5164E12-6F59-4849-8265-8A2D0CCD9FD0}" srcOrd="1" destOrd="0" presId="urn:microsoft.com/office/officeart/2005/8/layout/process3"/>
    <dgm:cxn modelId="{5C30571A-FBCE-4F20-B055-FDAA8B232DF3}" type="presOf" srcId="{65E6D60C-AC05-4E9B-B19F-F940CC2CB500}" destId="{39795044-CEC8-4B5C-B87F-CC5033F52AF1}" srcOrd="0" destOrd="0" presId="urn:microsoft.com/office/officeart/2005/8/layout/process3"/>
    <dgm:cxn modelId="{A5165C1B-05B0-43FA-8F51-F06C196E0EDC}" type="presOf" srcId="{65E6D60C-AC05-4E9B-B19F-F940CC2CB500}" destId="{1D3DF247-5F54-4811-9C29-EC7A2C9B6C34}" srcOrd="1" destOrd="0" presId="urn:microsoft.com/office/officeart/2005/8/layout/process3"/>
    <dgm:cxn modelId="{63C76820-C87B-4E23-A97C-FD4A402F94B3}" type="presOf" srcId="{5678DE40-3FB1-4DF3-9447-04E268605999}" destId="{CC82399A-D4A0-4AF6-9712-3A64DF77716C}" srcOrd="0" destOrd="0" presId="urn:microsoft.com/office/officeart/2005/8/layout/process3"/>
    <dgm:cxn modelId="{BACE4B32-4422-410A-9302-36B578A23D5A}" srcId="{5678DE40-3FB1-4DF3-9447-04E268605999}" destId="{3BB686B5-E972-4F24-914A-187687213F4B}" srcOrd="2" destOrd="0" parTransId="{D982E117-37EE-4049-B8DE-2023E9DC13CC}" sibTransId="{FDBF8FD9-4873-43F8-ACB1-E87E8C1FB54C}"/>
    <dgm:cxn modelId="{DE63103B-5314-47BB-B76B-739B175A7D10}" type="presOf" srcId="{5602A810-DF8C-4E94-9466-7264931EE093}" destId="{30AA0BF3-BAE0-42A1-9720-C37203F27C85}" srcOrd="0" destOrd="0" presId="urn:microsoft.com/office/officeart/2005/8/layout/process3"/>
    <dgm:cxn modelId="{B522676D-2A91-45DC-A31C-722C11BE39A5}" type="presOf" srcId="{0A1B4D94-0EBB-4D33-905A-0D894D35DF03}" destId="{30AA0BF3-BAE0-42A1-9720-C37203F27C85}" srcOrd="0" destOrd="1" presId="urn:microsoft.com/office/officeart/2005/8/layout/process3"/>
    <dgm:cxn modelId="{884F4D4E-B031-4697-BAA4-D86643E1BE94}" srcId="{35D1EDF4-BF0B-42CC-9440-22D01944E321}" destId="{0A1B4D94-0EBB-4D33-905A-0D894D35DF03}" srcOrd="1" destOrd="0" parTransId="{6E4BBAD7-BACD-4DD9-84DE-50800969E6D0}" sibTransId="{0A0249ED-F2FF-47D6-A13A-EF4FE93BF4E6}"/>
    <dgm:cxn modelId="{1826E76F-F048-4A7A-9A03-55FF7DBD7219}" type="presOf" srcId="{A8D3AD22-061A-4B47-95CF-4E6C8911E4FB}" destId="{50740B50-B65B-411E-A38E-C5D696C3525C}" srcOrd="0" destOrd="0" presId="urn:microsoft.com/office/officeart/2005/8/layout/process3"/>
    <dgm:cxn modelId="{9F86F958-72DC-49E8-8E6D-6F81EFC28DED}" srcId="{5678DE40-3FB1-4DF3-9447-04E268605999}" destId="{98C763B2-4A11-4809-AEF0-817E78C9DA54}" srcOrd="1" destOrd="0" parTransId="{0025747C-D79C-4C3A-9687-3FC3AFA5806D}" sibTransId="{816EE261-8B62-4FF4-9E6C-6F3E6E59557C}"/>
    <dgm:cxn modelId="{BAE0567A-09B8-4799-BB1F-B38622A74B08}" type="presOf" srcId="{35D1EDF4-BF0B-42CC-9440-22D01944E321}" destId="{2409A3CE-032B-455C-A214-CB5D78E33DFA}" srcOrd="1" destOrd="0" presId="urn:microsoft.com/office/officeart/2005/8/layout/process3"/>
    <dgm:cxn modelId="{7DC81682-2FC5-4B68-8C08-BAF0DFF7D94C}" type="presOf" srcId="{CE0B2522-F653-4C98-A616-2CF2D52674E2}" destId="{EA663636-4E67-4BA7-A70E-6BFA1EA3EFC6}" srcOrd="0" destOrd="0" presId="urn:microsoft.com/office/officeart/2005/8/layout/process3"/>
    <dgm:cxn modelId="{2E4F918E-FA22-464D-AD02-CF785182F07D}" srcId="{E50F3F94-AD06-48D1-B999-BF5E2F54F68E}" destId="{5678DE40-3FB1-4DF3-9447-04E268605999}" srcOrd="1" destOrd="0" parTransId="{B1FF4390-9CD4-4B54-8308-51EC32F20E82}" sibTransId="{CE0B2522-F653-4C98-A616-2CF2D52674E2}"/>
    <dgm:cxn modelId="{D9FE3095-AC7B-4104-90B3-AFE298B02FA7}" type="presOf" srcId="{5BB2E988-8E33-4A4F-95CA-94B410FBDB05}" destId="{F4803E40-D5AD-418F-B6BB-9680DCCB53F8}" srcOrd="0" destOrd="3" presId="urn:microsoft.com/office/officeart/2005/8/layout/process3"/>
    <dgm:cxn modelId="{324BA7A0-718D-469F-A942-F6201CFCF03C}" type="presOf" srcId="{B2CF171E-8AB4-413A-89F5-A08D856A1FF1}" destId="{2B9AC448-3C66-4516-A5AC-24D3E82B0389}" srcOrd="0" destOrd="0" presId="urn:microsoft.com/office/officeart/2005/8/layout/process3"/>
    <dgm:cxn modelId="{1470B0AC-E31B-47E0-AF53-4C1106D589EE}" type="presOf" srcId="{B2CF171E-8AB4-413A-89F5-A08D856A1FF1}" destId="{AE90A4CC-2D0F-4ADE-BB73-17756218E3AC}" srcOrd="1" destOrd="0" presId="urn:microsoft.com/office/officeart/2005/8/layout/process3"/>
    <dgm:cxn modelId="{2FAC57AD-E064-4D1E-9EE8-53680D516861}" srcId="{E50F3F94-AD06-48D1-B999-BF5E2F54F68E}" destId="{35D1EDF4-BF0B-42CC-9440-22D01944E321}" srcOrd="2" destOrd="0" parTransId="{6550E4B0-44CF-4475-AFF3-74D336145F0F}" sibTransId="{EAEFE2B0-ADE2-4F61-A930-08A8F9DB74DD}"/>
    <dgm:cxn modelId="{7E67B5B7-1014-4ED2-AE56-E14DA1BB041F}" type="presOf" srcId="{1DE081B9-73E3-4DE7-A442-7E71BAC5017C}" destId="{F4803E40-D5AD-418F-B6BB-9680DCCB53F8}" srcOrd="0" destOrd="1" presId="urn:microsoft.com/office/officeart/2005/8/layout/process3"/>
    <dgm:cxn modelId="{58FD3FC6-A488-4C4D-92E0-D1972DA08D6F}" srcId="{65E6D60C-AC05-4E9B-B19F-F940CC2CB500}" destId="{5BB2E988-8E33-4A4F-95CA-94B410FBDB05}" srcOrd="3" destOrd="0" parTransId="{EE49C2AC-6408-4D3D-AAF7-FDA80869E7CE}" sibTransId="{24A19409-4DD9-4E39-A835-95857DE0F56A}"/>
    <dgm:cxn modelId="{24F1BCD5-9685-47F2-A917-11A892B490A8}" srcId="{65E6D60C-AC05-4E9B-B19F-F940CC2CB500}" destId="{A7684C14-F2CD-40B1-877B-E2A2237053DE}" srcOrd="0" destOrd="0" parTransId="{D88688C7-59C5-4355-8959-1D817D553E7B}" sibTransId="{E317A433-B581-4E7B-9A10-3004BAA3D409}"/>
    <dgm:cxn modelId="{173BD9DC-F686-4597-94CA-69CE8038A2B1}" type="presOf" srcId="{CE0B2522-F653-4C98-A616-2CF2D52674E2}" destId="{163DD0D4-8F05-4F8E-A952-F95A79C8BCC5}" srcOrd="1" destOrd="0" presId="urn:microsoft.com/office/officeart/2005/8/layout/process3"/>
    <dgm:cxn modelId="{42F276DF-0998-435E-B7F7-C2A0E30C9073}" srcId="{65E6D60C-AC05-4E9B-B19F-F940CC2CB500}" destId="{1DE081B9-73E3-4DE7-A442-7E71BAC5017C}" srcOrd="1" destOrd="0" parTransId="{E1171165-673A-4FF2-971D-664DCACAD9EE}" sibTransId="{F187D674-315E-4CC3-A971-B48E64E35410}"/>
    <dgm:cxn modelId="{D1957EE4-09CF-44AC-984D-64097795107C}" type="presOf" srcId="{E50F3F94-AD06-48D1-B999-BF5E2F54F68E}" destId="{AFCEA106-0A70-4C8A-B0D2-D28A53BD55A5}" srcOrd="0" destOrd="0" presId="urn:microsoft.com/office/officeart/2005/8/layout/process3"/>
    <dgm:cxn modelId="{B65548EC-FACE-405A-AB7C-B53B8DC79FFC}" type="presOf" srcId="{A7684C14-F2CD-40B1-877B-E2A2237053DE}" destId="{F4803E40-D5AD-418F-B6BB-9680DCCB53F8}" srcOrd="0" destOrd="0" presId="urn:microsoft.com/office/officeart/2005/8/layout/process3"/>
    <dgm:cxn modelId="{92696AED-83C7-4F6A-B47E-B6F32BC81FAF}" type="presOf" srcId="{6DB75468-ED62-470D-8264-F85B4B601AE6}" destId="{F4803E40-D5AD-418F-B6BB-9680DCCB53F8}" srcOrd="0" destOrd="2" presId="urn:microsoft.com/office/officeart/2005/8/layout/process3"/>
    <dgm:cxn modelId="{B79DC2F9-2021-43C2-8DA3-E55E46CF1BFB}" srcId="{5678DE40-3FB1-4DF3-9447-04E268605999}" destId="{A8D3AD22-061A-4B47-95CF-4E6C8911E4FB}" srcOrd="0" destOrd="0" parTransId="{6240D672-D4DE-4129-B778-7F6A35B07E84}" sibTransId="{F1F5679F-9E74-4EA9-84A8-1F7D55520B5B}"/>
    <dgm:cxn modelId="{D3A48BFA-7BBC-4B7A-B3F6-2775D1C4121A}" type="presOf" srcId="{3BB686B5-E972-4F24-914A-187687213F4B}" destId="{50740B50-B65B-411E-A38E-C5D696C3525C}" srcOrd="0" destOrd="2" presId="urn:microsoft.com/office/officeart/2005/8/layout/process3"/>
    <dgm:cxn modelId="{5A1F11FB-7341-46C8-865F-E272077AC12A}" srcId="{E50F3F94-AD06-48D1-B999-BF5E2F54F68E}" destId="{65E6D60C-AC05-4E9B-B19F-F940CC2CB500}" srcOrd="0" destOrd="0" parTransId="{7CAE295D-9C8C-4494-85B7-28757F875238}" sibTransId="{B2CF171E-8AB4-413A-89F5-A08D856A1FF1}"/>
    <dgm:cxn modelId="{0AE5F359-2D09-4676-BE66-C683709A0F47}" type="presParOf" srcId="{AFCEA106-0A70-4C8A-B0D2-D28A53BD55A5}" destId="{18001C72-6A30-45FB-B647-39C5729DE36D}" srcOrd="0" destOrd="0" presId="urn:microsoft.com/office/officeart/2005/8/layout/process3"/>
    <dgm:cxn modelId="{8ADC5D48-04C4-4FF4-9A35-317C3BA566D8}" type="presParOf" srcId="{18001C72-6A30-45FB-B647-39C5729DE36D}" destId="{39795044-CEC8-4B5C-B87F-CC5033F52AF1}" srcOrd="0" destOrd="0" presId="urn:microsoft.com/office/officeart/2005/8/layout/process3"/>
    <dgm:cxn modelId="{EE078D59-8C21-4871-B173-1BBB7952C11E}" type="presParOf" srcId="{18001C72-6A30-45FB-B647-39C5729DE36D}" destId="{1D3DF247-5F54-4811-9C29-EC7A2C9B6C34}" srcOrd="1" destOrd="0" presId="urn:microsoft.com/office/officeart/2005/8/layout/process3"/>
    <dgm:cxn modelId="{A5582A7C-69FA-4431-9A0C-F71B3C0E5C84}" type="presParOf" srcId="{18001C72-6A30-45FB-B647-39C5729DE36D}" destId="{F4803E40-D5AD-418F-B6BB-9680DCCB53F8}" srcOrd="2" destOrd="0" presId="urn:microsoft.com/office/officeart/2005/8/layout/process3"/>
    <dgm:cxn modelId="{B722411C-C820-47BA-94EF-A150E50D04E6}" type="presParOf" srcId="{AFCEA106-0A70-4C8A-B0D2-D28A53BD55A5}" destId="{2B9AC448-3C66-4516-A5AC-24D3E82B0389}" srcOrd="1" destOrd="0" presId="urn:microsoft.com/office/officeart/2005/8/layout/process3"/>
    <dgm:cxn modelId="{53063188-08F4-4108-AE0D-AAFF56256813}" type="presParOf" srcId="{2B9AC448-3C66-4516-A5AC-24D3E82B0389}" destId="{AE90A4CC-2D0F-4ADE-BB73-17756218E3AC}" srcOrd="0" destOrd="0" presId="urn:microsoft.com/office/officeart/2005/8/layout/process3"/>
    <dgm:cxn modelId="{325A0FA2-291F-47B6-BEEF-DA33607CD974}" type="presParOf" srcId="{AFCEA106-0A70-4C8A-B0D2-D28A53BD55A5}" destId="{59BD8CF3-2C37-4612-85AC-849047B98BB9}" srcOrd="2" destOrd="0" presId="urn:microsoft.com/office/officeart/2005/8/layout/process3"/>
    <dgm:cxn modelId="{54CD15C7-5C61-428C-86F2-4449062258CF}" type="presParOf" srcId="{59BD8CF3-2C37-4612-85AC-849047B98BB9}" destId="{CC82399A-D4A0-4AF6-9712-3A64DF77716C}" srcOrd="0" destOrd="0" presId="urn:microsoft.com/office/officeart/2005/8/layout/process3"/>
    <dgm:cxn modelId="{77911816-09BB-46A8-92BE-78F0955B3777}" type="presParOf" srcId="{59BD8CF3-2C37-4612-85AC-849047B98BB9}" destId="{F5164E12-6F59-4849-8265-8A2D0CCD9FD0}" srcOrd="1" destOrd="0" presId="urn:microsoft.com/office/officeart/2005/8/layout/process3"/>
    <dgm:cxn modelId="{4233ED66-58F1-4A16-8602-73E28365B089}" type="presParOf" srcId="{59BD8CF3-2C37-4612-85AC-849047B98BB9}" destId="{50740B50-B65B-411E-A38E-C5D696C3525C}" srcOrd="2" destOrd="0" presId="urn:microsoft.com/office/officeart/2005/8/layout/process3"/>
    <dgm:cxn modelId="{02B0A181-29DC-4575-B031-0A4934E25ABE}" type="presParOf" srcId="{AFCEA106-0A70-4C8A-B0D2-D28A53BD55A5}" destId="{EA663636-4E67-4BA7-A70E-6BFA1EA3EFC6}" srcOrd="3" destOrd="0" presId="urn:microsoft.com/office/officeart/2005/8/layout/process3"/>
    <dgm:cxn modelId="{E84E996E-D7AE-4868-ABAA-7A2D30F61C0E}" type="presParOf" srcId="{EA663636-4E67-4BA7-A70E-6BFA1EA3EFC6}" destId="{163DD0D4-8F05-4F8E-A952-F95A79C8BCC5}" srcOrd="0" destOrd="0" presId="urn:microsoft.com/office/officeart/2005/8/layout/process3"/>
    <dgm:cxn modelId="{FD2B99D9-82C2-42A7-AB6D-A4BA80BC2131}" type="presParOf" srcId="{AFCEA106-0A70-4C8A-B0D2-D28A53BD55A5}" destId="{35E2B70D-832D-4863-8DB2-2A13D03623C9}" srcOrd="4" destOrd="0" presId="urn:microsoft.com/office/officeart/2005/8/layout/process3"/>
    <dgm:cxn modelId="{0290ACBB-0619-4CEE-B477-F92FA7D69212}" type="presParOf" srcId="{35E2B70D-832D-4863-8DB2-2A13D03623C9}" destId="{9487B869-F989-462E-B099-AC8144D2AA1A}" srcOrd="0" destOrd="0" presId="urn:microsoft.com/office/officeart/2005/8/layout/process3"/>
    <dgm:cxn modelId="{7A8987B1-4167-4102-9BB9-D2C4C2992859}" type="presParOf" srcId="{35E2B70D-832D-4863-8DB2-2A13D03623C9}" destId="{2409A3CE-032B-455C-A214-CB5D78E33DFA}" srcOrd="1" destOrd="0" presId="urn:microsoft.com/office/officeart/2005/8/layout/process3"/>
    <dgm:cxn modelId="{A4419D5C-E7A0-4D3D-88D0-F72FB5371D39}" type="presParOf" srcId="{35E2B70D-832D-4863-8DB2-2A13D03623C9}" destId="{30AA0BF3-BAE0-42A1-9720-C37203F27C85}"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DF247-5F54-4811-9C29-EC7A2C9B6C34}">
      <dsp:nvSpPr>
        <dsp:cNvPr id="0" name=""/>
        <dsp:cNvSpPr/>
      </dsp:nvSpPr>
      <dsp:spPr>
        <a:xfrm>
          <a:off x="5449" y="1303796"/>
          <a:ext cx="2477691" cy="14614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fr-FR" sz="2000" kern="1200" dirty="0"/>
            <a:t>Base de données</a:t>
          </a:r>
        </a:p>
        <a:p>
          <a:pPr marL="0" lvl="0" indent="0" algn="l" defTabSz="889000">
            <a:lnSpc>
              <a:spcPct val="90000"/>
            </a:lnSpc>
            <a:spcBef>
              <a:spcPct val="0"/>
            </a:spcBef>
            <a:spcAft>
              <a:spcPct val="35000"/>
            </a:spcAft>
            <a:buNone/>
          </a:pPr>
          <a:endParaRPr lang="en-US" sz="2200" kern="1200" dirty="0"/>
        </a:p>
      </dsp:txBody>
      <dsp:txXfrm>
        <a:off x="5449" y="1303796"/>
        <a:ext cx="2477691" cy="974319"/>
      </dsp:txXfrm>
    </dsp:sp>
    <dsp:sp modelId="{F4803E40-D5AD-418F-B6BB-9680DCCB53F8}">
      <dsp:nvSpPr>
        <dsp:cNvPr id="0" name=""/>
        <dsp:cNvSpPr/>
      </dsp:nvSpPr>
      <dsp:spPr>
        <a:xfrm>
          <a:off x="512928" y="2278115"/>
          <a:ext cx="2477691" cy="1267200"/>
        </a:xfrm>
        <a:prstGeom prst="roundRect">
          <a:avLst>
            <a:gd name="adj" fmla="val 10000"/>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fr-FR" sz="1200" kern="1200" dirty="0"/>
            <a:t>Nomenclature différentes</a:t>
          </a:r>
          <a:endParaRPr lang="en-US" sz="1200" kern="1200" dirty="0"/>
        </a:p>
        <a:p>
          <a:pPr marL="114300" lvl="1" indent="-114300" algn="l" defTabSz="533400">
            <a:lnSpc>
              <a:spcPct val="90000"/>
            </a:lnSpc>
            <a:spcBef>
              <a:spcPct val="0"/>
            </a:spcBef>
            <a:spcAft>
              <a:spcPct val="15000"/>
            </a:spcAft>
            <a:buChar char="•"/>
          </a:pPr>
          <a:r>
            <a:rPr lang="fr-FR" sz="1200" kern="1200" dirty="0"/>
            <a:t>Années différentes</a:t>
          </a:r>
          <a:endParaRPr lang="en-US" sz="1200" kern="1200" dirty="0"/>
        </a:p>
        <a:p>
          <a:pPr marL="114300" lvl="1" indent="-114300" algn="l" defTabSz="533400">
            <a:lnSpc>
              <a:spcPct val="90000"/>
            </a:lnSpc>
            <a:spcBef>
              <a:spcPct val="0"/>
            </a:spcBef>
            <a:spcAft>
              <a:spcPct val="15000"/>
            </a:spcAft>
            <a:buChar char="•"/>
          </a:pPr>
          <a:r>
            <a:rPr lang="fr-FR" sz="1200" kern="1200" dirty="0"/>
            <a:t>Comment traiter les stocks</a:t>
          </a:r>
          <a:endParaRPr lang="en-US" sz="1200" kern="1200" dirty="0"/>
        </a:p>
        <a:p>
          <a:pPr marL="114300" lvl="1" indent="-114300" algn="l" defTabSz="533400">
            <a:lnSpc>
              <a:spcPct val="90000"/>
            </a:lnSpc>
            <a:spcBef>
              <a:spcPct val="0"/>
            </a:spcBef>
            <a:spcAft>
              <a:spcPct val="15000"/>
            </a:spcAft>
            <a:buChar char="•"/>
          </a:pPr>
          <a:r>
            <a:rPr lang="fr-FR" sz="1200" kern="1200" dirty="0"/>
            <a:t>…</a:t>
          </a:r>
          <a:endParaRPr lang="en-US" sz="1200" kern="1200" dirty="0"/>
        </a:p>
      </dsp:txBody>
      <dsp:txXfrm>
        <a:off x="550043" y="2315230"/>
        <a:ext cx="2403461" cy="1192970"/>
      </dsp:txXfrm>
    </dsp:sp>
    <dsp:sp modelId="{2B9AC448-3C66-4516-A5AC-24D3E82B0389}">
      <dsp:nvSpPr>
        <dsp:cNvPr id="0" name=""/>
        <dsp:cNvSpPr/>
      </dsp:nvSpPr>
      <dsp:spPr>
        <a:xfrm>
          <a:off x="2858749" y="1482519"/>
          <a:ext cx="796291" cy="616873"/>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858749" y="1605894"/>
        <a:ext cx="611229" cy="370123"/>
      </dsp:txXfrm>
    </dsp:sp>
    <dsp:sp modelId="{F5164E12-6F59-4849-8265-8A2D0CCD9FD0}">
      <dsp:nvSpPr>
        <dsp:cNvPr id="0" name=""/>
        <dsp:cNvSpPr/>
      </dsp:nvSpPr>
      <dsp:spPr>
        <a:xfrm>
          <a:off x="3985576" y="1303796"/>
          <a:ext cx="2477691" cy="14614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fr-FR" sz="2000" kern="1200" dirty="0"/>
            <a:t>Mise en forme Excel</a:t>
          </a:r>
          <a:endParaRPr lang="en-US" sz="2000" kern="1200" dirty="0"/>
        </a:p>
      </dsp:txBody>
      <dsp:txXfrm>
        <a:off x="3985576" y="1303796"/>
        <a:ext cx="2477691" cy="974319"/>
      </dsp:txXfrm>
    </dsp:sp>
    <dsp:sp modelId="{50740B50-B65B-411E-A38E-C5D696C3525C}">
      <dsp:nvSpPr>
        <dsp:cNvPr id="0" name=""/>
        <dsp:cNvSpPr/>
      </dsp:nvSpPr>
      <dsp:spPr>
        <a:xfrm>
          <a:off x="4493055" y="2278115"/>
          <a:ext cx="2477691" cy="12672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fr-FR" sz="1200" kern="1200" dirty="0"/>
            <a:t>Nomenclature commune</a:t>
          </a:r>
          <a:endParaRPr lang="en-US" sz="1200" kern="1200" dirty="0"/>
        </a:p>
        <a:p>
          <a:pPr marL="114300" lvl="1" indent="-114300" algn="l" defTabSz="533400">
            <a:lnSpc>
              <a:spcPct val="90000"/>
            </a:lnSpc>
            <a:spcBef>
              <a:spcPct val="0"/>
            </a:spcBef>
            <a:spcAft>
              <a:spcPct val="15000"/>
            </a:spcAft>
            <a:buChar char="•"/>
          </a:pPr>
          <a:r>
            <a:rPr lang="fr-FR" sz="1200" kern="1200" dirty="0"/>
            <a:t>Définition niveau d’agrégation</a:t>
          </a:r>
          <a:endParaRPr lang="en-US" sz="1200" kern="1200" dirty="0"/>
        </a:p>
        <a:p>
          <a:pPr marL="114300" lvl="1" indent="-114300" algn="l" defTabSz="533400">
            <a:lnSpc>
              <a:spcPct val="90000"/>
            </a:lnSpc>
            <a:spcBef>
              <a:spcPct val="0"/>
            </a:spcBef>
            <a:spcAft>
              <a:spcPct val="15000"/>
            </a:spcAft>
            <a:buChar char="•"/>
          </a:pPr>
          <a:r>
            <a:rPr lang="fr-FR" sz="1200" kern="1200" dirty="0"/>
            <a:t>Spécification contraintes</a:t>
          </a:r>
          <a:endParaRPr lang="en-US" sz="1200" kern="1200" dirty="0"/>
        </a:p>
      </dsp:txBody>
      <dsp:txXfrm>
        <a:off x="4530170" y="2315230"/>
        <a:ext cx="2403461" cy="1192970"/>
      </dsp:txXfrm>
    </dsp:sp>
    <dsp:sp modelId="{EA663636-4E67-4BA7-A70E-6BFA1EA3EFC6}">
      <dsp:nvSpPr>
        <dsp:cNvPr id="0" name=""/>
        <dsp:cNvSpPr/>
      </dsp:nvSpPr>
      <dsp:spPr>
        <a:xfrm>
          <a:off x="6838877" y="1482519"/>
          <a:ext cx="796291" cy="6168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838877" y="1605894"/>
        <a:ext cx="611229" cy="370123"/>
      </dsp:txXfrm>
    </dsp:sp>
    <dsp:sp modelId="{2409A3CE-032B-455C-A214-CB5D78E33DFA}">
      <dsp:nvSpPr>
        <dsp:cNvPr id="0" name=""/>
        <dsp:cNvSpPr/>
      </dsp:nvSpPr>
      <dsp:spPr>
        <a:xfrm>
          <a:off x="7965704" y="1303796"/>
          <a:ext cx="2477691" cy="14614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fr-FR" sz="2200" kern="1200" dirty="0"/>
            <a:t>Mise en forme</a:t>
          </a:r>
        </a:p>
        <a:p>
          <a:pPr marL="0" lvl="0" indent="0" algn="l" defTabSz="977900">
            <a:lnSpc>
              <a:spcPct val="90000"/>
            </a:lnSpc>
            <a:spcBef>
              <a:spcPct val="0"/>
            </a:spcBef>
            <a:spcAft>
              <a:spcPct val="35000"/>
            </a:spcAft>
            <a:buNone/>
          </a:pPr>
          <a:r>
            <a:rPr lang="fr-FR" sz="2200" kern="1200" dirty="0"/>
            <a:t>TRE</a:t>
          </a:r>
          <a:endParaRPr lang="en-US" sz="2200" kern="1200" dirty="0"/>
        </a:p>
      </dsp:txBody>
      <dsp:txXfrm>
        <a:off x="7965704" y="1303796"/>
        <a:ext cx="2477691" cy="974319"/>
      </dsp:txXfrm>
    </dsp:sp>
    <dsp:sp modelId="{30AA0BF3-BAE0-42A1-9720-C37203F27C85}">
      <dsp:nvSpPr>
        <dsp:cNvPr id="0" name=""/>
        <dsp:cNvSpPr/>
      </dsp:nvSpPr>
      <dsp:spPr>
        <a:xfrm>
          <a:off x="8473183" y="2278115"/>
          <a:ext cx="2477691" cy="12672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fr-FR" sz="1200" kern="1200" dirty="0"/>
            <a:t>Structure TRE</a:t>
          </a:r>
          <a:endParaRPr lang="en-US" sz="1200" kern="1200" dirty="0"/>
        </a:p>
        <a:p>
          <a:pPr marL="114300" lvl="1" indent="-114300" algn="l" defTabSz="533400">
            <a:lnSpc>
              <a:spcPct val="90000"/>
            </a:lnSpc>
            <a:spcBef>
              <a:spcPct val="0"/>
            </a:spcBef>
            <a:spcAft>
              <a:spcPct val="15000"/>
            </a:spcAft>
            <a:buChar char="•"/>
          </a:pPr>
          <a:r>
            <a:rPr lang="fr-FR" sz="1200" kern="1200" dirty="0"/>
            <a:t>Remplissage avec données initiales</a:t>
          </a:r>
          <a:endParaRPr lang="en-US" sz="1200" kern="1200" dirty="0"/>
        </a:p>
      </dsp:txBody>
      <dsp:txXfrm>
        <a:off x="8510298" y="2315230"/>
        <a:ext cx="2403461" cy="11929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F5108-AF64-481B-A995-C2486CAA59B5}" type="datetimeFigureOut">
              <a:rPr lang="en-US" smtClean="0"/>
              <a:t>1/31/2020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63B06-FB87-48BC-84D8-AEB2C4E1F090}" type="slidenum">
              <a:rPr lang="en-US" smtClean="0"/>
              <a:t>‹#›</a:t>
            </a:fld>
            <a:endParaRPr lang="en-US"/>
          </a:p>
        </p:txBody>
      </p:sp>
    </p:spTree>
    <p:extLst>
      <p:ext uri="{BB962C8B-B14F-4D97-AF65-F5344CB8AC3E}">
        <p14:creationId xmlns:p14="http://schemas.microsoft.com/office/powerpoint/2010/main" val="4263163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Pour introduire l’application AFM Filières nous le ferons à partir d’un exemple très synthétique de la filière bois qui est modélisé par 2 secteurs Exploitation forestière et Scierie complété par les deux secteurs génériques importation/exportation et consommation finale et trois produits Bois d’œuvre, Connexes et Sciage.</a:t>
            </a:r>
          </a:p>
          <a:p>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Ainsi le secteur Exploitation forestière produit du bois d’œuvre, le secteur scierie consomme du bois d’œuvre et produits des connexes et des produits de sciage. Chacun des produits peut être exporté ou importé ou consommé dans le secteur de consommation finale.</a:t>
            </a:r>
          </a:p>
          <a:p>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Dans la diapositive nous voyons deux représentations de la filière bois, en haut sous forme de sankey et en bas sous forme de table ressource emploi. </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 gauche se trouvent les versions non complètes et non réconciliés et à droite les versions complètes et réconciliées des deux types de schéma.</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Notons que les diagrammes de sankey contiennent toutes l’informations contenu dans les tables ressource emplois, plus des informations de type graphiques pour le positionnement des nœuds et des labels plus d’autres attributs graphiques.</a:t>
            </a:r>
          </a:p>
          <a:p>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Par version non complètes et non réconciliés on entend que les données d’entrées sont lacunaires exemple le cercle rouge à gauche qui indique la quantité inconnue de bois d’œuvre consommé par les scieries qui correspond à un case blanche dans la table emploi ci-dessous, et d’autre part peuvent être incohérentes comme indiquée par le second cercle rouge, qui indique que la somme des produits des sciages et des importations ne correspond pas à la quantité consommé, ce qui se lit dans les tables ressources emplois que ce qui est produit par les scierie (25) plus ce qui est importé (35) n’est pas égale à ce qui est consommé (55).</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Dans les versions réconciliés on constate sur les diagrammes de sankey que tous les flux sont présents et que les flux entrants sont égaux aux flux sortants à la fois pour les nœuds de types secteurs en gris que les nœuds de type produits (en couleur).</a:t>
            </a:r>
          </a:p>
          <a:p>
            <a:r>
              <a:rPr lang="fr-FR" sz="1200" kern="1200" dirty="0">
                <a:solidFill>
                  <a:schemeClr val="tx1"/>
                </a:solidFill>
                <a:effectLst/>
                <a:latin typeface="+mn-lt"/>
                <a:ea typeface="+mn-ea"/>
                <a:cs typeface="+mn-cs"/>
              </a:rPr>
              <a:t>Ceci se traduit dans les tables ressources emplois à droite </a:t>
            </a:r>
          </a:p>
          <a:p>
            <a:pPr marL="171450" indent="-171450">
              <a:buFontTx/>
              <a:buChar char="-"/>
            </a:pPr>
            <a:r>
              <a:rPr lang="fr-FR" sz="1200" kern="1200" dirty="0">
                <a:solidFill>
                  <a:schemeClr val="tx1"/>
                </a:solidFill>
                <a:effectLst/>
                <a:latin typeface="+mn-lt"/>
                <a:ea typeface="+mn-ea"/>
                <a:cs typeface="+mn-cs"/>
              </a:rPr>
              <a:t>D’une part pour les secteurs  par le fait que la somme des colonnes correspondant aux secteurs de transformation (ici colonne scierie) sont égaux dans les deux tables soit une somme de soixante </a:t>
            </a:r>
          </a:p>
          <a:p>
            <a:pPr marL="171450" indent="-171450">
              <a:buFontTx/>
              <a:buChar char="-"/>
            </a:pPr>
            <a:r>
              <a:rPr lang="en-US" sz="1200" kern="1200" dirty="0" err="1">
                <a:solidFill>
                  <a:schemeClr val="tx1"/>
                </a:solidFill>
                <a:effectLst/>
                <a:latin typeface="+mn-lt"/>
                <a:ea typeface="+mn-ea"/>
                <a:cs typeface="+mn-cs"/>
              </a:rPr>
              <a:t>D’autre</a:t>
            </a:r>
            <a:r>
              <a:rPr lang="en-US" sz="1200" kern="1200" dirty="0">
                <a:solidFill>
                  <a:schemeClr val="tx1"/>
                </a:solidFill>
                <a:effectLst/>
                <a:latin typeface="+mn-lt"/>
                <a:ea typeface="+mn-ea"/>
                <a:cs typeface="+mn-cs"/>
              </a:rPr>
              <a:t> part pour les </a:t>
            </a:r>
            <a:r>
              <a:rPr lang="en-US" sz="1200" kern="1200" dirty="0" err="1">
                <a:solidFill>
                  <a:schemeClr val="tx1"/>
                </a:solidFill>
                <a:effectLst/>
                <a:latin typeface="+mn-lt"/>
                <a:ea typeface="+mn-ea"/>
                <a:cs typeface="+mn-cs"/>
              </a:rPr>
              <a:t>produits</a:t>
            </a:r>
            <a:r>
              <a:rPr lang="en-US" sz="1200" kern="1200" dirty="0">
                <a:solidFill>
                  <a:schemeClr val="tx1"/>
                </a:solidFill>
                <a:effectLst/>
                <a:latin typeface="+mn-lt"/>
                <a:ea typeface="+mn-ea"/>
                <a:cs typeface="+mn-cs"/>
              </a:rPr>
              <a:t> par le fait que la </a:t>
            </a:r>
            <a:r>
              <a:rPr lang="en-US" sz="1200" kern="1200" dirty="0" err="1">
                <a:solidFill>
                  <a:schemeClr val="tx1"/>
                </a:solidFill>
                <a:effectLst/>
                <a:latin typeface="+mn-lt"/>
                <a:ea typeface="+mn-ea"/>
                <a:cs typeface="+mn-cs"/>
              </a:rPr>
              <a:t>somme</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lignes</a:t>
            </a:r>
            <a:r>
              <a:rPr lang="en-US"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sont égaux dans les deux tables soit par exemple pour les connexes une somme de 35</a:t>
            </a:r>
          </a:p>
          <a:p>
            <a:pPr marL="171450" indent="-171450">
              <a:buFontTx/>
              <a:buChar char="-"/>
            </a:pPr>
            <a:endParaRPr lang="fr-FR" sz="1200" kern="1200" dirty="0">
              <a:solidFill>
                <a:schemeClr val="tx1"/>
              </a:solidFill>
              <a:effectLst/>
              <a:latin typeface="+mn-lt"/>
              <a:ea typeface="+mn-ea"/>
              <a:cs typeface="+mn-cs"/>
            </a:endParaRPr>
          </a:p>
          <a:p>
            <a:pPr marL="0" indent="0">
              <a:buFontTx/>
              <a:buNone/>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0263B06-FB87-48BC-84D8-AEB2C4E1F090}" type="slidenum">
              <a:rPr lang="en-US" smtClean="0"/>
              <a:t>1</a:t>
            </a:fld>
            <a:endParaRPr lang="en-US"/>
          </a:p>
        </p:txBody>
      </p:sp>
    </p:spTree>
    <p:extLst>
      <p:ext uri="{BB962C8B-B14F-4D97-AF65-F5344CB8AC3E}">
        <p14:creationId xmlns:p14="http://schemas.microsoft.com/office/powerpoint/2010/main" val="4178351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Dans Excel cela se présente dans différents onglets</a:t>
            </a:r>
          </a:p>
          <a:p>
            <a:pPr marL="171450" indent="-171450">
              <a:buFontTx/>
              <a:buChar char="-"/>
            </a:pPr>
            <a:r>
              <a:rPr lang="fr-FR" dirty="0"/>
              <a:t>Les  onglets produit et secteurs pour lesquelles</a:t>
            </a:r>
          </a:p>
          <a:p>
            <a:r>
              <a:rPr lang="fr-FR" dirty="0"/>
              <a:t>La première colonne </a:t>
            </a:r>
            <a:r>
              <a:rPr lang="fr-FR" b="1" dirty="0" err="1"/>
              <a:t>Level</a:t>
            </a:r>
            <a:r>
              <a:rPr lang="fr-FR" dirty="0"/>
              <a:t> décrit le nouveau d’agrégation. Pour une ligne avec niveau d’agrégation donné n, les lignes dessous avec le niveau n+1 correspondent aux produits désagrégés. Par exemple la ligne 3 avec le produit P2+P3 contient les produits P2 et P3 des lignes 4 et 5.</a:t>
            </a:r>
          </a:p>
          <a:p>
            <a:r>
              <a:rPr lang="fr-FR" dirty="0"/>
              <a:t>La seconde colonne </a:t>
            </a:r>
            <a:r>
              <a:rPr lang="fr-FR" b="1" dirty="0" err="1"/>
              <a:t>Element</a:t>
            </a:r>
            <a:r>
              <a:rPr lang="fr-FR" dirty="0"/>
              <a:t> contient les noms des produits ou secteurs.</a:t>
            </a:r>
          </a:p>
          <a:p>
            <a:r>
              <a:rPr lang="fr-FR" dirty="0"/>
              <a:t>La </a:t>
            </a:r>
            <a:r>
              <a:rPr lang="fr-FR" dirty="0" err="1"/>
              <a:t>troisiéme</a:t>
            </a:r>
            <a:r>
              <a:rPr lang="fr-FR" dirty="0"/>
              <a:t> colonne </a:t>
            </a:r>
            <a:r>
              <a:rPr lang="fr-FR" b="1" dirty="0" err="1"/>
              <a:t>Constraint</a:t>
            </a:r>
            <a:r>
              <a:rPr lang="fr-FR" dirty="0"/>
              <a:t> détermine respectivement pour les produits (ou secteurs) si la contrainte somme des lignes (ou colonne ) dans la table emploi est égale à la somme des lignes (ou colonne) dans la table ressource. Si la valeur est un cette contrainte est activée. Les cas ou la </a:t>
            </a:r>
            <a:r>
              <a:rPr lang="fr-FR" dirty="0" err="1"/>
              <a:t>contraite</a:t>
            </a:r>
            <a:r>
              <a:rPr lang="fr-FR" dirty="0"/>
              <a:t> est désactivée sont soit quand le produit (ou secteur) est disponible sans secteurs productifs (ou sans production de produits) correspondants ou au contraire sans secteurs consommateurs (ou sans produits entrants dans le processus de production).</a:t>
            </a:r>
          </a:p>
          <a:p>
            <a:pPr marL="0" indent="0">
              <a:buFontTx/>
              <a:buNone/>
            </a:pPr>
            <a:endParaRPr lang="en-US" dirty="0"/>
          </a:p>
          <a:p>
            <a:r>
              <a:rPr lang="fr-FR" dirty="0"/>
              <a:t>l Onglet structure TRE  contient les deux tables ressources (en haut) et emploi représentent les flux pouvant exister. Rappelons que dans la table ressource les secteurs en colonne sont producteurs des produits en ligne et dans la table emploi les secteurs sont consommateurs des produits en ligne.</a:t>
            </a:r>
          </a:p>
          <a:p>
            <a:r>
              <a:rPr lang="fr-FR" dirty="0"/>
              <a:t>Les cases en grisés sont des flux qui ne peuvent pas exister. Les flux avec </a:t>
            </a:r>
            <a:r>
              <a:rPr lang="fr-FR" b="1" dirty="0"/>
              <a:t>1</a:t>
            </a:r>
            <a:r>
              <a:rPr lang="fr-FR" dirty="0"/>
              <a:t> sont ceux qui peuvent exister. Attention qu’un flux qui peut exister peut in fine avoir une valeur nulle en sortie de réconciliation, à bien distinguer des flux qui ne peuvent pas exister dont on sait que le flux est nul avant de réconcilier.</a:t>
            </a:r>
          </a:p>
          <a:p>
            <a:pPr marL="0" indent="0">
              <a:buFontTx/>
              <a:buNone/>
            </a:pPr>
            <a:endParaRPr lang="en-US" dirty="0"/>
          </a:p>
          <a:p>
            <a:pPr marL="0" indent="0">
              <a:buFontTx/>
              <a:buNone/>
            </a:pPr>
            <a:r>
              <a:rPr lang="en-US" dirty="0"/>
              <a:t>Dans </a:t>
            </a:r>
            <a:r>
              <a:rPr lang="en-US" dirty="0" err="1"/>
              <a:t>l’onglet</a:t>
            </a:r>
            <a:r>
              <a:rPr lang="en-US" dirty="0"/>
              <a:t> </a:t>
            </a:r>
            <a:r>
              <a:rPr lang="en-US" dirty="0" err="1"/>
              <a:t>données</a:t>
            </a:r>
            <a:r>
              <a:rPr lang="en-US" dirty="0"/>
              <a:t>:</a:t>
            </a:r>
          </a:p>
          <a:p>
            <a:r>
              <a:rPr lang="fr-FR" dirty="0"/>
              <a:t>La colonne </a:t>
            </a:r>
            <a:r>
              <a:rPr lang="fr-FR" b="1" dirty="0"/>
              <a:t>A Période</a:t>
            </a:r>
            <a:r>
              <a:rPr lang="fr-FR" dirty="0"/>
              <a:t> est pour l’instant uniquement informative, elle peut être vide comme ici ou contenir quelque chose comme « </a:t>
            </a:r>
            <a:r>
              <a:rPr lang="fr-FR" dirty="0" err="1"/>
              <a:t>moy</a:t>
            </a:r>
            <a:r>
              <a:rPr lang="fr-FR" dirty="0"/>
              <a:t>. 2009-2015 ».</a:t>
            </a:r>
          </a:p>
          <a:p>
            <a:r>
              <a:rPr lang="fr-FR" dirty="0"/>
              <a:t>La colonne ** B Région** contient l’information sur la région. Dans l’exemple montré où on ne fait pas de réconciliation géographique il contient une seul valeur « France ».</a:t>
            </a:r>
          </a:p>
          <a:p>
            <a:r>
              <a:rPr lang="fr-FR" dirty="0"/>
              <a:t>La colonne </a:t>
            </a:r>
            <a:r>
              <a:rPr lang="fr-FR" b="1" dirty="0"/>
              <a:t>C table</a:t>
            </a:r>
            <a:r>
              <a:rPr lang="fr-FR" dirty="0"/>
              <a:t> spécifie la table pour laquelle on spécifie la donnée : Ressource (s pour </a:t>
            </a:r>
            <a:r>
              <a:rPr lang="fr-FR" dirty="0" err="1"/>
              <a:t>supply</a:t>
            </a:r>
            <a:r>
              <a:rPr lang="fr-FR" dirty="0"/>
              <a:t>) ou Emploi (u pour use).</a:t>
            </a:r>
          </a:p>
          <a:p>
            <a:r>
              <a:rPr lang="fr-FR" dirty="0"/>
              <a:t>Les colonnes </a:t>
            </a:r>
            <a:r>
              <a:rPr lang="fr-FR" b="1" dirty="0"/>
              <a:t>D </a:t>
            </a:r>
            <a:r>
              <a:rPr lang="fr-FR" b="1" dirty="0" err="1"/>
              <a:t>origin</a:t>
            </a:r>
            <a:r>
              <a:rPr lang="fr-FR" dirty="0"/>
              <a:t> et </a:t>
            </a:r>
            <a:r>
              <a:rPr lang="fr-FR" b="1" dirty="0"/>
              <a:t>D destination</a:t>
            </a:r>
            <a:r>
              <a:rPr lang="fr-FR" dirty="0"/>
              <a:t> spécifient l’origine et destination du flux pris dans la liste des produits et secteurs spécifiés dans les deux premiers onglets. Pour être cohérent si </a:t>
            </a:r>
            <a:r>
              <a:rPr lang="fr-FR" b="1" dirty="0"/>
              <a:t>Table</a:t>
            </a:r>
            <a:r>
              <a:rPr lang="fr-FR" dirty="0"/>
              <a:t> est « s » l’origine est un secteur et la destination un produit et vice-versa si </a:t>
            </a:r>
            <a:r>
              <a:rPr lang="fr-FR" b="1" dirty="0"/>
              <a:t>Table</a:t>
            </a:r>
            <a:r>
              <a:rPr lang="fr-FR" dirty="0"/>
              <a:t> est « u »</a:t>
            </a:r>
          </a:p>
          <a:p>
            <a:r>
              <a:rPr lang="fr-FR" dirty="0"/>
              <a:t>La colonne </a:t>
            </a:r>
            <a:r>
              <a:rPr lang="fr-FR" b="1" dirty="0"/>
              <a:t>F Valeur</a:t>
            </a:r>
            <a:r>
              <a:rPr lang="fr-FR" dirty="0"/>
              <a:t> contient la valeur de la donnée dans l’unité de l’étude choisie</a:t>
            </a:r>
          </a:p>
          <a:p>
            <a:r>
              <a:rPr lang="fr-FR" dirty="0"/>
              <a:t>La colonne </a:t>
            </a:r>
            <a:r>
              <a:rPr lang="fr-FR" b="1" dirty="0"/>
              <a:t>G Incertitude (%)</a:t>
            </a:r>
            <a:r>
              <a:rPr lang="fr-FR" dirty="0"/>
              <a:t> contient l’incertitude sur la donnée en pourcentage</a:t>
            </a:r>
          </a:p>
          <a:p>
            <a:r>
              <a:rPr lang="fr-FR" dirty="0"/>
              <a:t>La colonne </a:t>
            </a:r>
            <a:r>
              <a:rPr lang="fr-FR" b="1" dirty="0"/>
              <a:t>H Contrainte symétrique</a:t>
            </a:r>
            <a:r>
              <a:rPr lang="fr-FR" dirty="0"/>
              <a:t> sert à spécifier les bornes min et max en pourcentage de la valeur (dans l’onglet </a:t>
            </a:r>
            <a:r>
              <a:rPr lang="fr-FR" b="1" dirty="0"/>
              <a:t>min max</a:t>
            </a:r>
            <a:r>
              <a:rPr lang="fr-FR" dirty="0"/>
              <a:t> c’est en valeur absolu)</a:t>
            </a:r>
          </a:p>
          <a:p>
            <a:pPr marL="0" indent="0">
              <a:buFontTx/>
              <a:buNone/>
            </a:pPr>
            <a:endParaRPr lang="en-US" dirty="0"/>
          </a:p>
        </p:txBody>
      </p:sp>
      <p:sp>
        <p:nvSpPr>
          <p:cNvPr id="4" name="Slide Number Placeholder 3"/>
          <p:cNvSpPr>
            <a:spLocks noGrp="1"/>
          </p:cNvSpPr>
          <p:nvPr>
            <p:ph type="sldNum" sz="quarter" idx="5"/>
          </p:nvPr>
        </p:nvSpPr>
        <p:spPr/>
        <p:txBody>
          <a:bodyPr/>
          <a:lstStyle/>
          <a:p>
            <a:fld id="{E0263B06-FB87-48BC-84D8-AEB2C4E1F090}" type="slidenum">
              <a:rPr lang="en-US" smtClean="0"/>
              <a:t>10</a:t>
            </a:fld>
            <a:endParaRPr lang="en-US"/>
          </a:p>
        </p:txBody>
      </p:sp>
    </p:spTree>
    <p:extLst>
      <p:ext uri="{BB962C8B-B14F-4D97-AF65-F5344CB8AC3E}">
        <p14:creationId xmlns:p14="http://schemas.microsoft.com/office/powerpoint/2010/main" val="29251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L’application AFM Filières fonctionne de la manière suivante:</a:t>
            </a:r>
          </a:p>
          <a:p>
            <a:endParaRPr lang="fr-FR" dirty="0"/>
          </a:p>
          <a:p>
            <a:pPr marL="171450" indent="-171450">
              <a:buFontTx/>
              <a:buChar char="-"/>
            </a:pPr>
            <a:r>
              <a:rPr lang="fr-FR" dirty="0"/>
              <a:t>On a un fichier Excel accompagné d’un fichier de configuration non montré ici.</a:t>
            </a:r>
          </a:p>
          <a:p>
            <a:pPr marL="171450" indent="-171450">
              <a:buFontTx/>
              <a:buChar char="-"/>
            </a:pPr>
            <a:r>
              <a:rPr lang="fr-FR" dirty="0"/>
              <a:t>A partir de ces deux fichiers on lance la réconciliation</a:t>
            </a:r>
          </a:p>
          <a:p>
            <a:pPr marL="171450" indent="-171450">
              <a:buFontTx/>
              <a:buChar char="-"/>
            </a:pPr>
            <a:r>
              <a:rPr lang="fr-FR" dirty="0"/>
              <a:t>On a retour de d’information pendant le traitement dans la zone Terminal</a:t>
            </a:r>
          </a:p>
          <a:p>
            <a:pPr marL="171450" indent="-171450">
              <a:buFontTx/>
              <a:buChar char="-"/>
            </a:pPr>
            <a:r>
              <a:rPr lang="fr-FR" dirty="0"/>
              <a:t>On récupère des fichiers en sortie qui contiennent les tables Ressources emplis complétées et réconciliées</a:t>
            </a:r>
          </a:p>
          <a:p>
            <a:pPr marL="171450" indent="-171450">
              <a:buFontTx/>
              <a:buChar char="-"/>
            </a:pPr>
            <a:r>
              <a:rPr lang="fr-FR" dirty="0"/>
              <a:t>A partir de ces fichiers on pourra produire les diagrammes de sankey</a:t>
            </a:r>
          </a:p>
          <a:p>
            <a:pPr marL="171450" indent="-171450">
              <a:buFontTx/>
              <a:buChar char="-"/>
            </a:pPr>
            <a:r>
              <a:rPr lang="fr-FR" dirty="0"/>
              <a:t>Que l’on pourra éditer </a:t>
            </a:r>
            <a:r>
              <a:rPr lang="fr-FR"/>
              <a:t>et publier.</a:t>
            </a:r>
            <a:endParaRPr lang="en-US" dirty="0"/>
          </a:p>
        </p:txBody>
      </p:sp>
      <p:sp>
        <p:nvSpPr>
          <p:cNvPr id="4" name="Slide Number Placeholder 3"/>
          <p:cNvSpPr>
            <a:spLocks noGrp="1"/>
          </p:cNvSpPr>
          <p:nvPr>
            <p:ph type="sldNum" sz="quarter" idx="5"/>
          </p:nvPr>
        </p:nvSpPr>
        <p:spPr/>
        <p:txBody>
          <a:bodyPr/>
          <a:lstStyle/>
          <a:p>
            <a:fld id="{E0263B06-FB87-48BC-84D8-AEB2C4E1F090}" type="slidenum">
              <a:rPr lang="en-US" smtClean="0"/>
              <a:t>11</a:t>
            </a:fld>
            <a:endParaRPr lang="en-US"/>
          </a:p>
        </p:txBody>
      </p:sp>
    </p:spTree>
    <p:extLst>
      <p:ext uri="{BB962C8B-B14F-4D97-AF65-F5344CB8AC3E}">
        <p14:creationId xmlns:p14="http://schemas.microsoft.com/office/powerpoint/2010/main" val="1491241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Qu’est ce que la structure des table ressource emploi ?</a:t>
            </a:r>
          </a:p>
          <a:p>
            <a:r>
              <a:rPr lang="fr-FR" dirty="0"/>
              <a:t>La table du haut est la table ressources et on trouve en colonne les secteurs producteurs Exploitation Forestière Scierie et aussi les importations qui sont considéré comme un secteur.</a:t>
            </a:r>
          </a:p>
          <a:p>
            <a:r>
              <a:rPr lang="fr-FR" dirty="0"/>
              <a:t>En ligne Bois d’œuvre, connexes et scieries c’est ce qui est produit par ces secteurs ou importé pour le secteur spécifique d’importation.</a:t>
            </a:r>
          </a:p>
          <a:p>
            <a:r>
              <a:rPr lang="fr-FR" dirty="0"/>
              <a:t>La table du bas est la table emplois. On retrouve les mêmes secteurs mais cette fois ci comme consommateurs des biens qui sont les intrants de la production. On parle de consommation intermédiaire.</a:t>
            </a:r>
          </a:p>
          <a:p>
            <a:r>
              <a:rPr lang="fr-FR" dirty="0"/>
              <a:t>Dans notre exemple on voit que la scierie consomme du bois d’œuvre.</a:t>
            </a:r>
          </a:p>
          <a:p>
            <a:endParaRPr lang="fr-FR" dirty="0"/>
          </a:p>
          <a:p>
            <a:r>
              <a:rPr lang="fr-FR" sz="1200" kern="1200" dirty="0">
                <a:solidFill>
                  <a:schemeClr val="tx1"/>
                </a:solidFill>
                <a:effectLst/>
                <a:latin typeface="+mn-lt"/>
                <a:ea typeface="+mn-ea"/>
                <a:cs typeface="+mn-cs"/>
              </a:rPr>
              <a:t>Les cases noires représentent les flux qui ne peuvent pas exister, à ne pas confondre avec les flux lacunaires en blanc ou de valeur nulle. Par exemple l’exploitation forestière ne peut pas produire de produit de sciage (c’est impossible),</a:t>
            </a:r>
          </a:p>
          <a:p>
            <a:r>
              <a:rPr lang="fr-FR" sz="1200" kern="1200" dirty="0">
                <a:solidFill>
                  <a:schemeClr val="tx1"/>
                </a:solidFill>
                <a:effectLst/>
                <a:latin typeface="+mn-lt"/>
                <a:ea typeface="+mn-ea"/>
                <a:cs typeface="+mn-cs"/>
              </a:rPr>
              <a:t>Par contre les importations de bois d’</a:t>
            </a:r>
            <a:r>
              <a:rPr lang="fr-FR" sz="1200" kern="1200" dirty="0" err="1">
                <a:solidFill>
                  <a:schemeClr val="tx1"/>
                </a:solidFill>
                <a:effectLst/>
                <a:latin typeface="+mn-lt"/>
                <a:ea typeface="+mn-ea"/>
                <a:cs typeface="+mn-cs"/>
              </a:rPr>
              <a:t>oeuvre</a:t>
            </a:r>
            <a:r>
              <a:rPr lang="fr-FR" sz="1200" kern="1200" dirty="0">
                <a:solidFill>
                  <a:schemeClr val="tx1"/>
                </a:solidFill>
                <a:effectLst/>
                <a:latin typeface="+mn-lt"/>
                <a:ea typeface="+mn-ea"/>
                <a:cs typeface="+mn-cs"/>
              </a:rPr>
              <a:t> sont possibles mais nulles.</a:t>
            </a:r>
          </a:p>
          <a:p>
            <a:endParaRPr lang="fr-FR" sz="1200" kern="1200" dirty="0">
              <a:solidFill>
                <a:schemeClr val="tx1"/>
              </a:solidFill>
              <a:effectLst/>
              <a:latin typeface="+mn-lt"/>
              <a:ea typeface="+mn-ea"/>
              <a:cs typeface="+mn-cs"/>
            </a:endParaRPr>
          </a:p>
          <a:p>
            <a:pPr marL="171450" indent="-171450">
              <a:buFontTx/>
              <a:buChar char="-"/>
            </a:pPr>
            <a:endParaRPr lang="fr-FR" sz="1200" kern="1200" dirty="0">
              <a:solidFill>
                <a:schemeClr val="tx1"/>
              </a:solidFill>
              <a:effectLst/>
              <a:latin typeface="+mn-lt"/>
              <a:ea typeface="+mn-ea"/>
              <a:cs typeface="+mn-cs"/>
            </a:endParaRPr>
          </a:p>
          <a:p>
            <a:pPr marL="171450" indent="-171450">
              <a:buFontTx/>
              <a:buChar char="-"/>
            </a:pPr>
            <a:endParaRPr lang="fr-FR" sz="1200" kern="1200" dirty="0">
              <a:solidFill>
                <a:schemeClr val="tx1"/>
              </a:solidFill>
              <a:effectLst/>
              <a:latin typeface="+mn-lt"/>
              <a:ea typeface="+mn-ea"/>
              <a:cs typeface="+mn-cs"/>
            </a:endParaRPr>
          </a:p>
          <a:p>
            <a:endParaRPr lang="fr-FR" dirty="0"/>
          </a:p>
          <a:p>
            <a:endParaRPr lang="en-US" dirty="0"/>
          </a:p>
        </p:txBody>
      </p:sp>
      <p:sp>
        <p:nvSpPr>
          <p:cNvPr id="4" name="Slide Number Placeholder 3"/>
          <p:cNvSpPr>
            <a:spLocks noGrp="1"/>
          </p:cNvSpPr>
          <p:nvPr>
            <p:ph type="sldNum" sz="quarter" idx="5"/>
          </p:nvPr>
        </p:nvSpPr>
        <p:spPr/>
        <p:txBody>
          <a:bodyPr/>
          <a:lstStyle/>
          <a:p>
            <a:fld id="{E0263B06-FB87-48BC-84D8-AEB2C4E1F090}" type="slidenum">
              <a:rPr lang="en-US" smtClean="0"/>
              <a:t>2</a:t>
            </a:fld>
            <a:endParaRPr lang="en-US"/>
          </a:p>
        </p:txBody>
      </p:sp>
    </p:spTree>
    <p:extLst>
      <p:ext uri="{BB962C8B-B14F-4D97-AF65-F5344CB8AC3E}">
        <p14:creationId xmlns:p14="http://schemas.microsoft.com/office/powerpoint/2010/main" val="1186140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Il faut distinguer quatre types de secteurs:</a:t>
            </a:r>
          </a:p>
          <a:p>
            <a:pPr marL="171450" indent="-171450">
              <a:buFontTx/>
              <a:buChar char="-"/>
            </a:pPr>
            <a:r>
              <a:rPr lang="fr-FR" sz="1200" kern="1200" dirty="0">
                <a:solidFill>
                  <a:schemeClr val="tx1"/>
                </a:solidFill>
                <a:effectLst/>
                <a:latin typeface="+mn-lt"/>
                <a:ea typeface="+mn-ea"/>
                <a:cs typeface="+mn-cs"/>
              </a:rPr>
              <a:t>Les secteurs de productions qui ne consomment pas d’intrants dans notre exemple l’exploitation forestière</a:t>
            </a:r>
          </a:p>
          <a:p>
            <a:pPr marL="171450" indent="-171450">
              <a:buFontTx/>
              <a:buChar char="-"/>
            </a:pPr>
            <a:r>
              <a:rPr lang="fr-FR" sz="1200" kern="1200" dirty="0">
                <a:solidFill>
                  <a:schemeClr val="tx1"/>
                </a:solidFill>
                <a:effectLst/>
                <a:latin typeface="+mn-lt"/>
                <a:ea typeface="+mn-ea"/>
                <a:cs typeface="+mn-cs"/>
              </a:rPr>
              <a:t>Les secteurs de transformations qui consomment des intrants et produisent des produits intermédiaires ou finaux </a:t>
            </a:r>
          </a:p>
          <a:p>
            <a:pPr marL="171450" indent="-171450">
              <a:buFontTx/>
              <a:buChar char="-"/>
            </a:pPr>
            <a:r>
              <a:rPr lang="fr-FR" sz="1200" kern="1200" dirty="0">
                <a:solidFill>
                  <a:schemeClr val="tx1"/>
                </a:solidFill>
                <a:effectLst/>
                <a:latin typeface="+mn-lt"/>
                <a:ea typeface="+mn-ea"/>
                <a:cs typeface="+mn-cs"/>
              </a:rPr>
              <a:t>Les secteurs de consommation final qui ne sont que consommateurs de produits finaux</a:t>
            </a:r>
          </a:p>
          <a:p>
            <a:pPr marL="171450" indent="-171450">
              <a:buFontTx/>
              <a:buChar char="-"/>
            </a:pPr>
            <a:r>
              <a:rPr lang="fr-FR" sz="1200" kern="1200" dirty="0">
                <a:solidFill>
                  <a:schemeClr val="tx1"/>
                </a:solidFill>
                <a:effectLst/>
                <a:latin typeface="+mn-lt"/>
                <a:ea typeface="+mn-ea"/>
                <a:cs typeface="+mn-cs"/>
              </a:rPr>
              <a:t>Le/les secteurs imports/exports que l’on fait rentrer dans ce cadre analytique en les assimilant au même secteur que l’on appelle importation dans la table ressources et exportation dans la table emploi.</a:t>
            </a:r>
          </a:p>
          <a:p>
            <a:pPr marL="171450" indent="-171450">
              <a:buFontTx/>
              <a:buChar char="-"/>
            </a:pPr>
            <a:endParaRPr lang="fr-FR" sz="1200" kern="1200" dirty="0">
              <a:solidFill>
                <a:schemeClr val="tx1"/>
              </a:solidFill>
              <a:effectLst/>
              <a:latin typeface="+mn-lt"/>
              <a:ea typeface="+mn-ea"/>
              <a:cs typeface="+mn-cs"/>
            </a:endParaRPr>
          </a:p>
          <a:p>
            <a:pPr marL="171450" indent="-171450">
              <a:buFontTx/>
              <a:buChar char="-"/>
            </a:pPr>
            <a:r>
              <a:rPr lang="fr-FR" sz="1200" kern="1200" dirty="0">
                <a:solidFill>
                  <a:schemeClr val="tx1"/>
                </a:solidFill>
                <a:effectLst/>
                <a:latin typeface="+mn-lt"/>
                <a:ea typeface="+mn-ea"/>
                <a:cs typeface="+mn-cs"/>
              </a:rPr>
              <a:t>Autrement dit on a des secteurs d’entrée que sont les secteurs de productions et d’importation ainsi que les secteurs de sorties exportation et consommation. Le système est ouvert et si on le regarde comme une boite noire on a les identités bien connus </a:t>
            </a:r>
            <a:r>
              <a:rPr lang="fr-FR" sz="1200" kern="1200" dirty="0" err="1">
                <a:solidFill>
                  <a:schemeClr val="tx1"/>
                </a:solidFill>
                <a:effectLst/>
                <a:latin typeface="+mn-lt"/>
                <a:ea typeface="+mn-ea"/>
                <a:cs typeface="+mn-cs"/>
              </a:rPr>
              <a:t>production+importation</a:t>
            </a:r>
            <a:r>
              <a:rPr lang="fr-FR" sz="1200" kern="1200" dirty="0">
                <a:solidFill>
                  <a:schemeClr val="tx1"/>
                </a:solidFill>
                <a:effectLst/>
                <a:latin typeface="+mn-lt"/>
                <a:ea typeface="+mn-ea"/>
                <a:cs typeface="+mn-cs"/>
              </a:rPr>
              <a:t> = consommation + exportation ou P+I=C+E</a:t>
            </a:r>
          </a:p>
          <a:p>
            <a:pPr marL="171450" indent="-171450">
              <a:buFontTx/>
              <a:buChar char="-"/>
            </a:pPr>
            <a:endParaRPr lang="fr-FR" sz="1200" kern="1200" dirty="0">
              <a:solidFill>
                <a:schemeClr val="tx1"/>
              </a:solidFill>
              <a:effectLst/>
              <a:latin typeface="+mn-lt"/>
              <a:ea typeface="+mn-ea"/>
              <a:cs typeface="+mn-cs"/>
            </a:endParaRPr>
          </a:p>
          <a:p>
            <a:pPr marL="0" indent="0">
              <a:buFontTx/>
              <a:buNone/>
            </a:pPr>
            <a:r>
              <a:rPr lang="fr-FR" sz="1200" kern="1200" dirty="0">
                <a:solidFill>
                  <a:schemeClr val="tx1"/>
                </a:solidFill>
                <a:effectLst/>
                <a:latin typeface="+mn-lt"/>
                <a:ea typeface="+mn-ea"/>
                <a:cs typeface="+mn-cs"/>
              </a:rPr>
              <a:t>La distinction des secteurs est essentielle  car elle détermine lesquelles seront contraint. Typiquement il n’y aura de contraintes que pour les secteurs de transformation.</a:t>
            </a:r>
          </a:p>
          <a:p>
            <a:pPr marL="171450" indent="-171450">
              <a:buFontTx/>
              <a:buChar char="-"/>
            </a:pPr>
            <a:endParaRPr lang="fr-FR"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0263B06-FB87-48BC-84D8-AEB2C4E1F090}" type="slidenum">
              <a:rPr lang="en-US" smtClean="0"/>
              <a:t>3</a:t>
            </a:fld>
            <a:endParaRPr lang="en-US"/>
          </a:p>
        </p:txBody>
      </p:sp>
    </p:spTree>
    <p:extLst>
      <p:ext uri="{BB962C8B-B14F-4D97-AF65-F5344CB8AC3E}">
        <p14:creationId xmlns:p14="http://schemas.microsoft.com/office/powerpoint/2010/main" val="3635092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Quelles sont les contraintes ?</a:t>
            </a:r>
          </a:p>
          <a:p>
            <a:r>
              <a:rPr lang="fr-FR" dirty="0"/>
              <a:t>Si on regarde la ligne verte elle dit que la production du secteur scierie doit être égale à celle à sa consommation, ce qui rentre doit être égale à ce qui sort.</a:t>
            </a:r>
          </a:p>
          <a:p>
            <a:r>
              <a:rPr lang="fr-FR" dirty="0"/>
              <a:t>Bien sur ces contraintes ne valent que pour unités choisis ce que nous verront plus loin.</a:t>
            </a:r>
          </a:p>
          <a:p>
            <a:r>
              <a:rPr lang="fr-FR" dirty="0"/>
              <a:t>En bleu, les deux lignes qui passent sur les connexes, elle dit que la quantité de biens produits doit être égale à la quantité de bien consommé. Ainsi la somme est égale à 35 dans les tables.</a:t>
            </a:r>
          </a:p>
          <a:p>
            <a:endParaRPr lang="fr-FR" dirty="0"/>
          </a:p>
          <a:p>
            <a:r>
              <a:rPr lang="fr-FR" dirty="0"/>
              <a:t>Dis plus mathématiquement la somme des colonnes de la table ressource est égale à la somme des colonnes de table ressource pour les colonne correspondant à des secteurs de transformation et</a:t>
            </a:r>
          </a:p>
          <a:p>
            <a:r>
              <a:rPr lang="fr-FR" dirty="0"/>
              <a:t>La somme des lignes de la table ressource est égale à la somme des lignes de la table emploi.</a:t>
            </a:r>
          </a:p>
          <a:p>
            <a:endParaRPr lang="fr-FR" dirty="0"/>
          </a:p>
          <a:p>
            <a:r>
              <a:rPr lang="fr-FR" dirty="0"/>
              <a:t>Notons que c’est l’utilisateur qui détermine les secteurs et les produits contraints.</a:t>
            </a:r>
          </a:p>
          <a:p>
            <a:endParaRPr lang="en-US" dirty="0"/>
          </a:p>
        </p:txBody>
      </p:sp>
      <p:sp>
        <p:nvSpPr>
          <p:cNvPr id="4" name="Slide Number Placeholder 3"/>
          <p:cNvSpPr>
            <a:spLocks noGrp="1"/>
          </p:cNvSpPr>
          <p:nvPr>
            <p:ph type="sldNum" sz="quarter" idx="5"/>
          </p:nvPr>
        </p:nvSpPr>
        <p:spPr/>
        <p:txBody>
          <a:bodyPr/>
          <a:lstStyle/>
          <a:p>
            <a:fld id="{E0263B06-FB87-48BC-84D8-AEB2C4E1F090}" type="slidenum">
              <a:rPr lang="en-US" smtClean="0"/>
              <a:t>4</a:t>
            </a:fld>
            <a:endParaRPr lang="en-US"/>
          </a:p>
        </p:txBody>
      </p:sp>
    </p:spTree>
    <p:extLst>
      <p:ext uri="{BB962C8B-B14F-4D97-AF65-F5344CB8AC3E}">
        <p14:creationId xmlns:p14="http://schemas.microsoft.com/office/powerpoint/2010/main" val="1438013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On présente dans cette diapositive la problématique de l’agrégation géographique. </a:t>
            </a:r>
          </a:p>
          <a:p>
            <a:r>
              <a:rPr lang="fr-FR" dirty="0"/>
              <a:t>On considère un ensemble région un plus région deux. Pour chacune des régions vu séparément on a une table ressource emploi </a:t>
            </a:r>
          </a:p>
          <a:p>
            <a:r>
              <a:rPr lang="fr-FR" dirty="0"/>
              <a:t>Et on a aussi une table ressource emploi pour l’ensemble Région 1 + Région 2. Les trois tables ont la même structure</a:t>
            </a:r>
          </a:p>
          <a:p>
            <a:r>
              <a:rPr lang="fr-FR" dirty="0"/>
              <a:t>Et elles sont lié par la relation que si on additionne cellule par cellule les TRE des régions on obtient la TRE de l’ensemble.</a:t>
            </a:r>
          </a:p>
          <a:p>
            <a:r>
              <a:rPr lang="fr-FR" dirty="0"/>
              <a:t>Cette relation dans notre spécification du problème est une contrainte d’agrégation.</a:t>
            </a:r>
          </a:p>
          <a:p>
            <a:endParaRPr lang="fr-FR" dirty="0"/>
          </a:p>
          <a:p>
            <a:r>
              <a:rPr lang="fr-FR" dirty="0"/>
              <a:t>Notons que dans cet exemple un peu trop simple on a omis les importations et exportation </a:t>
            </a:r>
            <a:r>
              <a:rPr lang="fr-FR" dirty="0" err="1"/>
              <a:t>interregionales</a:t>
            </a:r>
            <a:r>
              <a:rPr lang="fr-FR" dirty="0"/>
              <a:t>. Cependant on peut déjà affirmer que celles-ci s’annulent quand on fait les sommations.</a:t>
            </a:r>
            <a:endParaRPr lang="en-US" dirty="0"/>
          </a:p>
        </p:txBody>
      </p:sp>
      <p:sp>
        <p:nvSpPr>
          <p:cNvPr id="4" name="Slide Number Placeholder 3"/>
          <p:cNvSpPr>
            <a:spLocks noGrp="1"/>
          </p:cNvSpPr>
          <p:nvPr>
            <p:ph type="sldNum" sz="quarter" idx="5"/>
          </p:nvPr>
        </p:nvSpPr>
        <p:spPr/>
        <p:txBody>
          <a:bodyPr/>
          <a:lstStyle/>
          <a:p>
            <a:fld id="{E0263B06-FB87-48BC-84D8-AEB2C4E1F090}" type="slidenum">
              <a:rPr lang="en-US" smtClean="0"/>
              <a:t>5</a:t>
            </a:fld>
            <a:endParaRPr lang="en-US"/>
          </a:p>
        </p:txBody>
      </p:sp>
    </p:spTree>
    <p:extLst>
      <p:ext uri="{BB962C8B-B14F-4D97-AF65-F5344CB8AC3E}">
        <p14:creationId xmlns:p14="http://schemas.microsoft.com/office/powerpoint/2010/main" val="2942264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Sur cet autre exemple on présente une autre contrainte d’agrégation sur un exemple complétement synthétique ou on a des secteurs complétement désagrégés S1 S2 jusqu’à S6 et des produits P1 jusqu’à P5</a:t>
            </a:r>
          </a:p>
          <a:p>
            <a:r>
              <a:rPr lang="fr-FR" dirty="0"/>
              <a:t>que l’on va pouvoir aussi regarder de manière agrégée, avec des noms ici très explicite S3+S4, S5+S6 et P2+P3 mais dans un cas réel il s’agirait pour la catégorie agrégé de céréales et en désagrégé du blé du mais ou de l’orge.</a:t>
            </a:r>
          </a:p>
          <a:p>
            <a:r>
              <a:rPr lang="fr-FR" dirty="0"/>
              <a:t>Dans une étude on pourra avoir des donnés sur la quantité désagrégé (production de blé) ou sur la quantité agrégé (importation de céréales) qu’il va falloir concilier.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 la se traduit par les 4 contraintes que: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la </a:t>
            </a:r>
            <a:r>
              <a:rPr lang="fr-FR" sz="1200" dirty="0"/>
              <a:t>somme des valeurs des productions de secteurs désagrégés = production du secteur agrégé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la </a:t>
            </a:r>
            <a:r>
              <a:rPr lang="fr-FR" sz="1200" dirty="0"/>
              <a:t>somme des valeurs des consommations de secteurs désagrégés = consommation du secteur agrégé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la </a:t>
            </a:r>
            <a:r>
              <a:rPr lang="fr-FR" sz="1200" dirty="0"/>
              <a:t>somme des valeurs des productions de produits désagrégés = production du produit agrégé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la </a:t>
            </a:r>
            <a:r>
              <a:rPr lang="fr-FR" sz="1200" dirty="0"/>
              <a:t>somme des valeurs des consommations de produits désagrégés = consommations du produit agrégé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endParaRPr lang="en-US" dirty="0"/>
          </a:p>
        </p:txBody>
      </p:sp>
      <p:sp>
        <p:nvSpPr>
          <p:cNvPr id="4" name="Slide Number Placeholder 3"/>
          <p:cNvSpPr>
            <a:spLocks noGrp="1"/>
          </p:cNvSpPr>
          <p:nvPr>
            <p:ph type="sldNum" sz="quarter" idx="5"/>
          </p:nvPr>
        </p:nvSpPr>
        <p:spPr/>
        <p:txBody>
          <a:bodyPr/>
          <a:lstStyle/>
          <a:p>
            <a:fld id="{E0263B06-FB87-48BC-84D8-AEB2C4E1F090}" type="slidenum">
              <a:rPr lang="en-US" smtClean="0"/>
              <a:t>6</a:t>
            </a:fld>
            <a:endParaRPr lang="en-US"/>
          </a:p>
        </p:txBody>
      </p:sp>
    </p:spTree>
    <p:extLst>
      <p:ext uri="{BB962C8B-B14F-4D97-AF65-F5344CB8AC3E}">
        <p14:creationId xmlns:p14="http://schemas.microsoft.com/office/powerpoint/2010/main" val="560989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En résumé</a:t>
            </a:r>
          </a:p>
          <a:p>
            <a:r>
              <a:rPr lang="fr-FR" dirty="0"/>
              <a:t> </a:t>
            </a:r>
          </a:p>
          <a:p>
            <a:r>
              <a:rPr lang="fr-FR" dirty="0"/>
              <a:t>On a d’une part des données incomplètes et incohérentes et on veut que nos tables en sorties soient le plus proche possible des données d’entrée ce qui dans le jargon de l’optimisation veut dire que la somme des différences entre les données d’entrée et de sortie constitue la fonction objective que l’on veut minimiser (on cherche à coller au mieux aux données), tout en respectant les contraintes décrites ci-dessus:</a:t>
            </a:r>
          </a:p>
          <a:p>
            <a:r>
              <a:rPr lang="fr-FR" sz="1200" dirty="0"/>
              <a:t>- Les contraintes sur les lignes et les colonnes</a:t>
            </a:r>
          </a:p>
          <a:p>
            <a:pPr marL="0" indent="0">
              <a:buFontTx/>
              <a:buNone/>
            </a:pPr>
            <a:r>
              <a:rPr lang="fr-FR" sz="1200" dirty="0"/>
              <a:t>- Les contraintes d’agrégation géographique</a:t>
            </a:r>
          </a:p>
          <a:p>
            <a:pPr marL="0" indent="0">
              <a:buFontTx/>
              <a:buNone/>
            </a:pPr>
            <a:r>
              <a:rPr lang="fr-FR" sz="1200" dirty="0"/>
              <a:t>- Et les quatre contraintes pour l’agrégation des produits et des secteurs</a:t>
            </a:r>
          </a:p>
          <a:p>
            <a:pPr marL="171450" indent="-171450">
              <a:buFontTx/>
              <a:buChar char="-"/>
            </a:pPr>
            <a:endParaRPr lang="fr-FR" sz="1200" dirty="0"/>
          </a:p>
          <a:p>
            <a:pPr marL="0" indent="0">
              <a:buFontTx/>
              <a:buNone/>
            </a:pPr>
            <a:r>
              <a:rPr lang="fr-FR" sz="1200" dirty="0"/>
              <a:t>Cette formulation sous forme de problème d’optimisation et sa résolution est l’objectif de l’application AFM Filières.</a:t>
            </a:r>
          </a:p>
        </p:txBody>
      </p:sp>
      <p:sp>
        <p:nvSpPr>
          <p:cNvPr id="4" name="Slide Number Placeholder 3"/>
          <p:cNvSpPr>
            <a:spLocks noGrp="1"/>
          </p:cNvSpPr>
          <p:nvPr>
            <p:ph type="sldNum" sz="quarter" idx="5"/>
          </p:nvPr>
        </p:nvSpPr>
        <p:spPr/>
        <p:txBody>
          <a:bodyPr/>
          <a:lstStyle/>
          <a:p>
            <a:fld id="{E0263B06-FB87-48BC-84D8-AEB2C4E1F090}" type="slidenum">
              <a:rPr lang="en-US" smtClean="0"/>
              <a:t>7</a:t>
            </a:fld>
            <a:endParaRPr lang="en-US"/>
          </a:p>
        </p:txBody>
      </p:sp>
    </p:spTree>
    <p:extLst>
      <p:ext uri="{BB962C8B-B14F-4D97-AF65-F5344CB8AC3E}">
        <p14:creationId xmlns:p14="http://schemas.microsoft.com/office/powerpoint/2010/main" val="3512609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Bien sur il y a des aspects plus complexes dans les études:</a:t>
            </a:r>
          </a:p>
          <a:p>
            <a:pPr marL="171450" indent="-171450">
              <a:buFontTx/>
              <a:buChar char="-"/>
            </a:pPr>
            <a:r>
              <a:rPr lang="fr-FR" dirty="0"/>
              <a:t>Il y a des incertitudes sur les données d’entrée, qui se traduise par des incertitudes en sortie</a:t>
            </a:r>
          </a:p>
          <a:p>
            <a:pPr marL="171450" indent="-171450">
              <a:buFontTx/>
              <a:buChar char="-"/>
            </a:pPr>
            <a:r>
              <a:rPr lang="fr-FR" dirty="0"/>
              <a:t>La question des unités est essentielle. Pour qu’il y est des lois de conservation il faut choisir des unités pertinentes. Typiquement pour le bois on ne peut choisir la masse réelle car il y a des pertes d’eau dans le processus de transformation qui font qu’il ne peut y avoir d’égalité en entrée et sortie. Pour cet exemple la meilleure unité est le m3 eq bois fibre.</a:t>
            </a:r>
          </a:p>
          <a:p>
            <a:pPr marL="171450" indent="-171450">
              <a:buFontTx/>
              <a:buChar char="-"/>
            </a:pPr>
            <a:r>
              <a:rPr lang="fr-FR" dirty="0"/>
              <a:t>On peut aussi avoir des lois de conservation dans plusieurs unités simultanément. Par exemple dans le cas du lait, on veut à la fois que le volume de lait et la quantité de matière grasse soit conservé.</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E0263B06-FB87-48BC-84D8-AEB2C4E1F090}" type="slidenum">
              <a:rPr lang="en-US" smtClean="0"/>
              <a:t>8</a:t>
            </a:fld>
            <a:endParaRPr lang="en-US"/>
          </a:p>
        </p:txBody>
      </p:sp>
    </p:spTree>
    <p:extLst>
      <p:ext uri="{BB962C8B-B14F-4D97-AF65-F5344CB8AC3E}">
        <p14:creationId xmlns:p14="http://schemas.microsoft.com/office/powerpoint/2010/main" val="506903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Dans une étude réelle le plus gros travail se situe en amont de ce qui vient d’être décrit, et consiste à mettre en forme dans un fichier Excel  des données provenant de sources variés avec des nomenclatures différentes des années différentes et aussi une question sur comment traiter les stocks (il peut y avoir des grosses variations d’une année sur l’autre tout en se compensant ce qui peut fausser l’analyse de certains résultats)</a:t>
            </a:r>
          </a:p>
          <a:p>
            <a:endParaRPr lang="fr-FR" dirty="0"/>
          </a:p>
          <a:p>
            <a:r>
              <a:rPr lang="fr-FR" dirty="0"/>
              <a:t>L’application AFM Filières intervient en aval de ce travail avec un fichier d’entrée Excel déjà en forme, avec une nomenclature commune et des agrégation de produits ou secteurs bien définis. Les données peuvent aussi avoir été moyenné sur plusieurs années pour diminuer l’impact des variations de stocks sur le résultat.</a:t>
            </a:r>
          </a:p>
          <a:p>
            <a:endParaRPr lang="fr-FR" dirty="0"/>
          </a:p>
          <a:p>
            <a:r>
              <a:rPr lang="fr-FR" dirty="0"/>
              <a:t>A partir de ce TRE on peut envoyer en entrée ce fichier Excel dans l’outil d’optimisation.</a:t>
            </a:r>
            <a:endParaRPr lang="en-US" dirty="0"/>
          </a:p>
        </p:txBody>
      </p:sp>
      <p:sp>
        <p:nvSpPr>
          <p:cNvPr id="4" name="Slide Number Placeholder 3"/>
          <p:cNvSpPr>
            <a:spLocks noGrp="1"/>
          </p:cNvSpPr>
          <p:nvPr>
            <p:ph type="sldNum" sz="quarter" idx="5"/>
          </p:nvPr>
        </p:nvSpPr>
        <p:spPr/>
        <p:txBody>
          <a:bodyPr/>
          <a:lstStyle/>
          <a:p>
            <a:fld id="{E0263B06-FB87-48BC-84D8-AEB2C4E1F090}" type="slidenum">
              <a:rPr lang="en-US" smtClean="0"/>
              <a:t>9</a:t>
            </a:fld>
            <a:endParaRPr lang="en-US"/>
          </a:p>
        </p:txBody>
      </p:sp>
    </p:spTree>
    <p:extLst>
      <p:ext uri="{BB962C8B-B14F-4D97-AF65-F5344CB8AC3E}">
        <p14:creationId xmlns:p14="http://schemas.microsoft.com/office/powerpoint/2010/main" val="2018560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FFB50-C444-4A95-A967-AD20B820E5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67C67E-9F52-4EBB-9D86-A4ACA5D4BF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531718-6BDC-477C-89FD-02B0CB5B384C}"/>
              </a:ext>
            </a:extLst>
          </p:cNvPr>
          <p:cNvSpPr>
            <a:spLocks noGrp="1"/>
          </p:cNvSpPr>
          <p:nvPr>
            <p:ph type="dt" sz="half" idx="10"/>
          </p:nvPr>
        </p:nvSpPr>
        <p:spPr/>
        <p:txBody>
          <a:bodyPr/>
          <a:lstStyle/>
          <a:p>
            <a:fld id="{7183C658-83FD-4177-9591-359CE4450649}" type="datetimeFigureOut">
              <a:rPr lang="en-US" smtClean="0"/>
              <a:t>1/31/2020</a:t>
            </a:fld>
            <a:endParaRPr lang="en-US"/>
          </a:p>
        </p:txBody>
      </p:sp>
      <p:sp>
        <p:nvSpPr>
          <p:cNvPr id="5" name="Footer Placeholder 4">
            <a:extLst>
              <a:ext uri="{FF2B5EF4-FFF2-40B4-BE49-F238E27FC236}">
                <a16:creationId xmlns:a16="http://schemas.microsoft.com/office/drawing/2014/main" id="{3DC6DC46-83FB-4EAC-9606-5D6BE07272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596029-1D7D-425F-8E87-EE1005135AA3}"/>
              </a:ext>
            </a:extLst>
          </p:cNvPr>
          <p:cNvSpPr>
            <a:spLocks noGrp="1"/>
          </p:cNvSpPr>
          <p:nvPr>
            <p:ph type="sldNum" sz="quarter" idx="12"/>
          </p:nvPr>
        </p:nvSpPr>
        <p:spPr/>
        <p:txBody>
          <a:bodyPr/>
          <a:lstStyle/>
          <a:p>
            <a:fld id="{43B5451F-C1F5-4305-B25E-2E7D39093F6D}" type="slidenum">
              <a:rPr lang="en-US" smtClean="0"/>
              <a:t>‹#›</a:t>
            </a:fld>
            <a:endParaRPr lang="en-US"/>
          </a:p>
        </p:txBody>
      </p:sp>
    </p:spTree>
    <p:extLst>
      <p:ext uri="{BB962C8B-B14F-4D97-AF65-F5344CB8AC3E}">
        <p14:creationId xmlns:p14="http://schemas.microsoft.com/office/powerpoint/2010/main" val="2325614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FC38C-A200-415F-BC6C-35E457EFCF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67F30A-ECC1-4A8C-8B0E-C6A16A14A7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D0FB9-9525-46CB-881D-DEB6E0580EB4}"/>
              </a:ext>
            </a:extLst>
          </p:cNvPr>
          <p:cNvSpPr>
            <a:spLocks noGrp="1"/>
          </p:cNvSpPr>
          <p:nvPr>
            <p:ph type="dt" sz="half" idx="10"/>
          </p:nvPr>
        </p:nvSpPr>
        <p:spPr/>
        <p:txBody>
          <a:bodyPr/>
          <a:lstStyle/>
          <a:p>
            <a:fld id="{7183C658-83FD-4177-9591-359CE4450649}" type="datetimeFigureOut">
              <a:rPr lang="en-US" smtClean="0"/>
              <a:t>1/31/2020</a:t>
            </a:fld>
            <a:endParaRPr lang="en-US"/>
          </a:p>
        </p:txBody>
      </p:sp>
      <p:sp>
        <p:nvSpPr>
          <p:cNvPr id="5" name="Footer Placeholder 4">
            <a:extLst>
              <a:ext uri="{FF2B5EF4-FFF2-40B4-BE49-F238E27FC236}">
                <a16:creationId xmlns:a16="http://schemas.microsoft.com/office/drawing/2014/main" id="{028E60D2-4E12-4CEB-886F-3CBAD21BC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4E7475-5BE6-4E6D-BBDC-805C91955BD0}"/>
              </a:ext>
            </a:extLst>
          </p:cNvPr>
          <p:cNvSpPr>
            <a:spLocks noGrp="1"/>
          </p:cNvSpPr>
          <p:nvPr>
            <p:ph type="sldNum" sz="quarter" idx="12"/>
          </p:nvPr>
        </p:nvSpPr>
        <p:spPr/>
        <p:txBody>
          <a:bodyPr/>
          <a:lstStyle/>
          <a:p>
            <a:fld id="{43B5451F-C1F5-4305-B25E-2E7D39093F6D}" type="slidenum">
              <a:rPr lang="en-US" smtClean="0"/>
              <a:t>‹#›</a:t>
            </a:fld>
            <a:endParaRPr lang="en-US"/>
          </a:p>
        </p:txBody>
      </p:sp>
    </p:spTree>
    <p:extLst>
      <p:ext uri="{BB962C8B-B14F-4D97-AF65-F5344CB8AC3E}">
        <p14:creationId xmlns:p14="http://schemas.microsoft.com/office/powerpoint/2010/main" val="11515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0D16BB-886A-4006-85FD-D553E111DD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2FDC59-D6E4-44B9-95F1-790C78DC08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46872-87D1-4D32-86AF-9CDE36021AC6}"/>
              </a:ext>
            </a:extLst>
          </p:cNvPr>
          <p:cNvSpPr>
            <a:spLocks noGrp="1"/>
          </p:cNvSpPr>
          <p:nvPr>
            <p:ph type="dt" sz="half" idx="10"/>
          </p:nvPr>
        </p:nvSpPr>
        <p:spPr/>
        <p:txBody>
          <a:bodyPr/>
          <a:lstStyle/>
          <a:p>
            <a:fld id="{7183C658-83FD-4177-9591-359CE4450649}" type="datetimeFigureOut">
              <a:rPr lang="en-US" smtClean="0"/>
              <a:t>1/31/2020</a:t>
            </a:fld>
            <a:endParaRPr lang="en-US"/>
          </a:p>
        </p:txBody>
      </p:sp>
      <p:sp>
        <p:nvSpPr>
          <p:cNvPr id="5" name="Footer Placeholder 4">
            <a:extLst>
              <a:ext uri="{FF2B5EF4-FFF2-40B4-BE49-F238E27FC236}">
                <a16:creationId xmlns:a16="http://schemas.microsoft.com/office/drawing/2014/main" id="{052BDC5C-E224-4C61-9F03-4FF822F17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ECACF9-1EC1-4D7F-B4B5-567E8C3F0BCC}"/>
              </a:ext>
            </a:extLst>
          </p:cNvPr>
          <p:cNvSpPr>
            <a:spLocks noGrp="1"/>
          </p:cNvSpPr>
          <p:nvPr>
            <p:ph type="sldNum" sz="quarter" idx="12"/>
          </p:nvPr>
        </p:nvSpPr>
        <p:spPr/>
        <p:txBody>
          <a:bodyPr/>
          <a:lstStyle/>
          <a:p>
            <a:fld id="{43B5451F-C1F5-4305-B25E-2E7D39093F6D}" type="slidenum">
              <a:rPr lang="en-US" smtClean="0"/>
              <a:t>‹#›</a:t>
            </a:fld>
            <a:endParaRPr lang="en-US"/>
          </a:p>
        </p:txBody>
      </p:sp>
    </p:spTree>
    <p:extLst>
      <p:ext uri="{BB962C8B-B14F-4D97-AF65-F5344CB8AC3E}">
        <p14:creationId xmlns:p14="http://schemas.microsoft.com/office/powerpoint/2010/main" val="90291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ACB53-5CBE-4595-9ACE-4DF69A96BD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F8CFCA-5392-426F-A785-7DF1AEF893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5DFC00-9EAE-4FB1-B6BC-C93607DDAA6C}"/>
              </a:ext>
            </a:extLst>
          </p:cNvPr>
          <p:cNvSpPr>
            <a:spLocks noGrp="1"/>
          </p:cNvSpPr>
          <p:nvPr>
            <p:ph type="dt" sz="half" idx="10"/>
          </p:nvPr>
        </p:nvSpPr>
        <p:spPr/>
        <p:txBody>
          <a:bodyPr/>
          <a:lstStyle/>
          <a:p>
            <a:fld id="{7183C658-83FD-4177-9591-359CE4450649}" type="datetimeFigureOut">
              <a:rPr lang="en-US" smtClean="0"/>
              <a:t>1/31/2020</a:t>
            </a:fld>
            <a:endParaRPr lang="en-US"/>
          </a:p>
        </p:txBody>
      </p:sp>
      <p:sp>
        <p:nvSpPr>
          <p:cNvPr id="5" name="Footer Placeholder 4">
            <a:extLst>
              <a:ext uri="{FF2B5EF4-FFF2-40B4-BE49-F238E27FC236}">
                <a16:creationId xmlns:a16="http://schemas.microsoft.com/office/drawing/2014/main" id="{A3946BD2-5D4B-470D-AF1D-645EC2183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7D1144-8477-4381-9669-92E3BE52B7C7}"/>
              </a:ext>
            </a:extLst>
          </p:cNvPr>
          <p:cNvSpPr>
            <a:spLocks noGrp="1"/>
          </p:cNvSpPr>
          <p:nvPr>
            <p:ph type="sldNum" sz="quarter" idx="12"/>
          </p:nvPr>
        </p:nvSpPr>
        <p:spPr/>
        <p:txBody>
          <a:bodyPr/>
          <a:lstStyle/>
          <a:p>
            <a:fld id="{43B5451F-C1F5-4305-B25E-2E7D39093F6D}" type="slidenum">
              <a:rPr lang="en-US" smtClean="0"/>
              <a:t>‹#›</a:t>
            </a:fld>
            <a:endParaRPr lang="en-US"/>
          </a:p>
        </p:txBody>
      </p:sp>
    </p:spTree>
    <p:extLst>
      <p:ext uri="{BB962C8B-B14F-4D97-AF65-F5344CB8AC3E}">
        <p14:creationId xmlns:p14="http://schemas.microsoft.com/office/powerpoint/2010/main" val="3827312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6FE9B-EC28-4700-A733-406783F852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A68D0C-EBB9-42B2-97B1-9FE70A4889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AD4835-5819-4A8A-A928-D3C44F786CF2}"/>
              </a:ext>
            </a:extLst>
          </p:cNvPr>
          <p:cNvSpPr>
            <a:spLocks noGrp="1"/>
          </p:cNvSpPr>
          <p:nvPr>
            <p:ph type="dt" sz="half" idx="10"/>
          </p:nvPr>
        </p:nvSpPr>
        <p:spPr/>
        <p:txBody>
          <a:bodyPr/>
          <a:lstStyle/>
          <a:p>
            <a:fld id="{7183C658-83FD-4177-9591-359CE4450649}" type="datetimeFigureOut">
              <a:rPr lang="en-US" smtClean="0"/>
              <a:t>1/31/2020</a:t>
            </a:fld>
            <a:endParaRPr lang="en-US"/>
          </a:p>
        </p:txBody>
      </p:sp>
      <p:sp>
        <p:nvSpPr>
          <p:cNvPr id="5" name="Footer Placeholder 4">
            <a:extLst>
              <a:ext uri="{FF2B5EF4-FFF2-40B4-BE49-F238E27FC236}">
                <a16:creationId xmlns:a16="http://schemas.microsoft.com/office/drawing/2014/main" id="{3D3E0E6B-E595-4755-B9C5-1C269CA92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D645A9-9433-41FD-953D-38042588B1CD}"/>
              </a:ext>
            </a:extLst>
          </p:cNvPr>
          <p:cNvSpPr>
            <a:spLocks noGrp="1"/>
          </p:cNvSpPr>
          <p:nvPr>
            <p:ph type="sldNum" sz="quarter" idx="12"/>
          </p:nvPr>
        </p:nvSpPr>
        <p:spPr/>
        <p:txBody>
          <a:bodyPr/>
          <a:lstStyle/>
          <a:p>
            <a:fld id="{43B5451F-C1F5-4305-B25E-2E7D39093F6D}" type="slidenum">
              <a:rPr lang="en-US" smtClean="0"/>
              <a:t>‹#›</a:t>
            </a:fld>
            <a:endParaRPr lang="en-US"/>
          </a:p>
        </p:txBody>
      </p:sp>
    </p:spTree>
    <p:extLst>
      <p:ext uri="{BB962C8B-B14F-4D97-AF65-F5344CB8AC3E}">
        <p14:creationId xmlns:p14="http://schemas.microsoft.com/office/powerpoint/2010/main" val="185728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AF677-1D43-487F-8F07-3D8A2C1BE7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CF814-41B2-4053-A20C-48061591AE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9EFF49-3614-497B-A6FC-A894B4980B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414156-3810-46BB-B3B8-C3776B6AEA19}"/>
              </a:ext>
            </a:extLst>
          </p:cNvPr>
          <p:cNvSpPr>
            <a:spLocks noGrp="1"/>
          </p:cNvSpPr>
          <p:nvPr>
            <p:ph type="dt" sz="half" idx="10"/>
          </p:nvPr>
        </p:nvSpPr>
        <p:spPr/>
        <p:txBody>
          <a:bodyPr/>
          <a:lstStyle/>
          <a:p>
            <a:fld id="{7183C658-83FD-4177-9591-359CE4450649}" type="datetimeFigureOut">
              <a:rPr lang="en-US" smtClean="0"/>
              <a:t>1/31/2020</a:t>
            </a:fld>
            <a:endParaRPr lang="en-US"/>
          </a:p>
        </p:txBody>
      </p:sp>
      <p:sp>
        <p:nvSpPr>
          <p:cNvPr id="6" name="Footer Placeholder 5">
            <a:extLst>
              <a:ext uri="{FF2B5EF4-FFF2-40B4-BE49-F238E27FC236}">
                <a16:creationId xmlns:a16="http://schemas.microsoft.com/office/drawing/2014/main" id="{4E908B82-DF6E-498F-8571-E241112B4A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B59AA-2A00-4ABB-9910-6AF7D50D8CF8}"/>
              </a:ext>
            </a:extLst>
          </p:cNvPr>
          <p:cNvSpPr>
            <a:spLocks noGrp="1"/>
          </p:cNvSpPr>
          <p:nvPr>
            <p:ph type="sldNum" sz="quarter" idx="12"/>
          </p:nvPr>
        </p:nvSpPr>
        <p:spPr/>
        <p:txBody>
          <a:bodyPr/>
          <a:lstStyle/>
          <a:p>
            <a:fld id="{43B5451F-C1F5-4305-B25E-2E7D39093F6D}" type="slidenum">
              <a:rPr lang="en-US" smtClean="0"/>
              <a:t>‹#›</a:t>
            </a:fld>
            <a:endParaRPr lang="en-US"/>
          </a:p>
        </p:txBody>
      </p:sp>
    </p:spTree>
    <p:extLst>
      <p:ext uri="{BB962C8B-B14F-4D97-AF65-F5344CB8AC3E}">
        <p14:creationId xmlns:p14="http://schemas.microsoft.com/office/powerpoint/2010/main" val="4062000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908AF-F7FC-4CAA-BE34-81A2B19BF2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90062C-F9D3-46F4-A1FC-5F0F712D39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6648F0-CAD5-445A-8C1A-24224B914D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2C23F2-7573-4944-B5B6-04506B6150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44C68C-C9A0-4ABE-8B7E-AC07687EF2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C81D88-AC76-4EDA-A626-09D3D67E6C90}"/>
              </a:ext>
            </a:extLst>
          </p:cNvPr>
          <p:cNvSpPr>
            <a:spLocks noGrp="1"/>
          </p:cNvSpPr>
          <p:nvPr>
            <p:ph type="dt" sz="half" idx="10"/>
          </p:nvPr>
        </p:nvSpPr>
        <p:spPr/>
        <p:txBody>
          <a:bodyPr/>
          <a:lstStyle/>
          <a:p>
            <a:fld id="{7183C658-83FD-4177-9591-359CE4450649}" type="datetimeFigureOut">
              <a:rPr lang="en-US" smtClean="0"/>
              <a:t>1/31/2020</a:t>
            </a:fld>
            <a:endParaRPr lang="en-US"/>
          </a:p>
        </p:txBody>
      </p:sp>
      <p:sp>
        <p:nvSpPr>
          <p:cNvPr id="8" name="Footer Placeholder 7">
            <a:extLst>
              <a:ext uri="{FF2B5EF4-FFF2-40B4-BE49-F238E27FC236}">
                <a16:creationId xmlns:a16="http://schemas.microsoft.com/office/drawing/2014/main" id="{AA0426BE-291F-4769-8117-1007D82C8A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4AF331-3A5F-4AC0-9958-1A4B97DF70C2}"/>
              </a:ext>
            </a:extLst>
          </p:cNvPr>
          <p:cNvSpPr>
            <a:spLocks noGrp="1"/>
          </p:cNvSpPr>
          <p:nvPr>
            <p:ph type="sldNum" sz="quarter" idx="12"/>
          </p:nvPr>
        </p:nvSpPr>
        <p:spPr/>
        <p:txBody>
          <a:bodyPr/>
          <a:lstStyle/>
          <a:p>
            <a:fld id="{43B5451F-C1F5-4305-B25E-2E7D39093F6D}" type="slidenum">
              <a:rPr lang="en-US" smtClean="0"/>
              <a:t>‹#›</a:t>
            </a:fld>
            <a:endParaRPr lang="en-US"/>
          </a:p>
        </p:txBody>
      </p:sp>
    </p:spTree>
    <p:extLst>
      <p:ext uri="{BB962C8B-B14F-4D97-AF65-F5344CB8AC3E}">
        <p14:creationId xmlns:p14="http://schemas.microsoft.com/office/powerpoint/2010/main" val="410850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B3B6F-472A-4133-85D9-A6BD875ABA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EBA5D6-EEB6-46DD-8981-36D791BB9CA7}"/>
              </a:ext>
            </a:extLst>
          </p:cNvPr>
          <p:cNvSpPr>
            <a:spLocks noGrp="1"/>
          </p:cNvSpPr>
          <p:nvPr>
            <p:ph type="dt" sz="half" idx="10"/>
          </p:nvPr>
        </p:nvSpPr>
        <p:spPr/>
        <p:txBody>
          <a:bodyPr/>
          <a:lstStyle/>
          <a:p>
            <a:fld id="{7183C658-83FD-4177-9591-359CE4450649}" type="datetimeFigureOut">
              <a:rPr lang="en-US" smtClean="0"/>
              <a:t>1/31/2020</a:t>
            </a:fld>
            <a:endParaRPr lang="en-US"/>
          </a:p>
        </p:txBody>
      </p:sp>
      <p:sp>
        <p:nvSpPr>
          <p:cNvPr id="4" name="Footer Placeholder 3">
            <a:extLst>
              <a:ext uri="{FF2B5EF4-FFF2-40B4-BE49-F238E27FC236}">
                <a16:creationId xmlns:a16="http://schemas.microsoft.com/office/drawing/2014/main" id="{80160C5E-667F-4253-98DB-E6FA861C1C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D111D-EFD3-44C2-8C1F-05C6A97715E7}"/>
              </a:ext>
            </a:extLst>
          </p:cNvPr>
          <p:cNvSpPr>
            <a:spLocks noGrp="1"/>
          </p:cNvSpPr>
          <p:nvPr>
            <p:ph type="sldNum" sz="quarter" idx="12"/>
          </p:nvPr>
        </p:nvSpPr>
        <p:spPr/>
        <p:txBody>
          <a:bodyPr/>
          <a:lstStyle/>
          <a:p>
            <a:fld id="{43B5451F-C1F5-4305-B25E-2E7D39093F6D}" type="slidenum">
              <a:rPr lang="en-US" smtClean="0"/>
              <a:t>‹#›</a:t>
            </a:fld>
            <a:endParaRPr lang="en-US"/>
          </a:p>
        </p:txBody>
      </p:sp>
    </p:spTree>
    <p:extLst>
      <p:ext uri="{BB962C8B-B14F-4D97-AF65-F5344CB8AC3E}">
        <p14:creationId xmlns:p14="http://schemas.microsoft.com/office/powerpoint/2010/main" val="920174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3688FE-84E0-4A97-A925-6F6BEDCCE144}"/>
              </a:ext>
            </a:extLst>
          </p:cNvPr>
          <p:cNvSpPr>
            <a:spLocks noGrp="1"/>
          </p:cNvSpPr>
          <p:nvPr>
            <p:ph type="dt" sz="half" idx="10"/>
          </p:nvPr>
        </p:nvSpPr>
        <p:spPr/>
        <p:txBody>
          <a:bodyPr/>
          <a:lstStyle/>
          <a:p>
            <a:fld id="{7183C658-83FD-4177-9591-359CE4450649}" type="datetimeFigureOut">
              <a:rPr lang="en-US" smtClean="0"/>
              <a:t>1/31/2020</a:t>
            </a:fld>
            <a:endParaRPr lang="en-US"/>
          </a:p>
        </p:txBody>
      </p:sp>
      <p:sp>
        <p:nvSpPr>
          <p:cNvPr id="3" name="Footer Placeholder 2">
            <a:extLst>
              <a:ext uri="{FF2B5EF4-FFF2-40B4-BE49-F238E27FC236}">
                <a16:creationId xmlns:a16="http://schemas.microsoft.com/office/drawing/2014/main" id="{CC3CD69F-19D7-422C-A788-B869AFF9BF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922853-4E36-4224-A9E3-569C646804C4}"/>
              </a:ext>
            </a:extLst>
          </p:cNvPr>
          <p:cNvSpPr>
            <a:spLocks noGrp="1"/>
          </p:cNvSpPr>
          <p:nvPr>
            <p:ph type="sldNum" sz="quarter" idx="12"/>
          </p:nvPr>
        </p:nvSpPr>
        <p:spPr/>
        <p:txBody>
          <a:bodyPr/>
          <a:lstStyle/>
          <a:p>
            <a:fld id="{43B5451F-C1F5-4305-B25E-2E7D39093F6D}" type="slidenum">
              <a:rPr lang="en-US" smtClean="0"/>
              <a:t>‹#›</a:t>
            </a:fld>
            <a:endParaRPr lang="en-US"/>
          </a:p>
        </p:txBody>
      </p:sp>
    </p:spTree>
    <p:extLst>
      <p:ext uri="{BB962C8B-B14F-4D97-AF65-F5344CB8AC3E}">
        <p14:creationId xmlns:p14="http://schemas.microsoft.com/office/powerpoint/2010/main" val="321838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3CDF-B579-4072-845C-5465D7F497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D7C9F9-E5D5-4E60-9DFB-53B81EE719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528C77-ABA1-410E-A6BC-863B43E131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09D9DA-6424-488A-99A9-7E982A533B03}"/>
              </a:ext>
            </a:extLst>
          </p:cNvPr>
          <p:cNvSpPr>
            <a:spLocks noGrp="1"/>
          </p:cNvSpPr>
          <p:nvPr>
            <p:ph type="dt" sz="half" idx="10"/>
          </p:nvPr>
        </p:nvSpPr>
        <p:spPr/>
        <p:txBody>
          <a:bodyPr/>
          <a:lstStyle/>
          <a:p>
            <a:fld id="{7183C658-83FD-4177-9591-359CE4450649}" type="datetimeFigureOut">
              <a:rPr lang="en-US" smtClean="0"/>
              <a:t>1/31/2020</a:t>
            </a:fld>
            <a:endParaRPr lang="en-US"/>
          </a:p>
        </p:txBody>
      </p:sp>
      <p:sp>
        <p:nvSpPr>
          <p:cNvPr id="6" name="Footer Placeholder 5">
            <a:extLst>
              <a:ext uri="{FF2B5EF4-FFF2-40B4-BE49-F238E27FC236}">
                <a16:creationId xmlns:a16="http://schemas.microsoft.com/office/drawing/2014/main" id="{766AEA35-A36F-4755-BE0F-4CF7017E97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F12985-51C7-4239-8CAD-76D58F4E8D5A}"/>
              </a:ext>
            </a:extLst>
          </p:cNvPr>
          <p:cNvSpPr>
            <a:spLocks noGrp="1"/>
          </p:cNvSpPr>
          <p:nvPr>
            <p:ph type="sldNum" sz="quarter" idx="12"/>
          </p:nvPr>
        </p:nvSpPr>
        <p:spPr/>
        <p:txBody>
          <a:bodyPr/>
          <a:lstStyle/>
          <a:p>
            <a:fld id="{43B5451F-C1F5-4305-B25E-2E7D39093F6D}" type="slidenum">
              <a:rPr lang="en-US" smtClean="0"/>
              <a:t>‹#›</a:t>
            </a:fld>
            <a:endParaRPr lang="en-US"/>
          </a:p>
        </p:txBody>
      </p:sp>
    </p:spTree>
    <p:extLst>
      <p:ext uri="{BB962C8B-B14F-4D97-AF65-F5344CB8AC3E}">
        <p14:creationId xmlns:p14="http://schemas.microsoft.com/office/powerpoint/2010/main" val="4191182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1488-11D4-476A-A515-2CF2353984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B39B3-0E81-4C97-9795-3924B302D8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664095-1EF2-435F-9830-8F08DDB84D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75E35-69D3-4E5D-A909-45DFAB039E5B}"/>
              </a:ext>
            </a:extLst>
          </p:cNvPr>
          <p:cNvSpPr>
            <a:spLocks noGrp="1"/>
          </p:cNvSpPr>
          <p:nvPr>
            <p:ph type="dt" sz="half" idx="10"/>
          </p:nvPr>
        </p:nvSpPr>
        <p:spPr/>
        <p:txBody>
          <a:bodyPr/>
          <a:lstStyle/>
          <a:p>
            <a:fld id="{7183C658-83FD-4177-9591-359CE4450649}" type="datetimeFigureOut">
              <a:rPr lang="en-US" smtClean="0"/>
              <a:t>1/31/2020</a:t>
            </a:fld>
            <a:endParaRPr lang="en-US"/>
          </a:p>
        </p:txBody>
      </p:sp>
      <p:sp>
        <p:nvSpPr>
          <p:cNvPr id="6" name="Footer Placeholder 5">
            <a:extLst>
              <a:ext uri="{FF2B5EF4-FFF2-40B4-BE49-F238E27FC236}">
                <a16:creationId xmlns:a16="http://schemas.microsoft.com/office/drawing/2014/main" id="{E4F31A09-3E40-4F63-A7EC-A888A6DCBC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9DB5C6-2E26-4B75-8CCA-3B93FA103F02}"/>
              </a:ext>
            </a:extLst>
          </p:cNvPr>
          <p:cNvSpPr>
            <a:spLocks noGrp="1"/>
          </p:cNvSpPr>
          <p:nvPr>
            <p:ph type="sldNum" sz="quarter" idx="12"/>
          </p:nvPr>
        </p:nvSpPr>
        <p:spPr/>
        <p:txBody>
          <a:bodyPr/>
          <a:lstStyle/>
          <a:p>
            <a:fld id="{43B5451F-C1F5-4305-B25E-2E7D39093F6D}" type="slidenum">
              <a:rPr lang="en-US" smtClean="0"/>
              <a:t>‹#›</a:t>
            </a:fld>
            <a:endParaRPr lang="en-US"/>
          </a:p>
        </p:txBody>
      </p:sp>
    </p:spTree>
    <p:extLst>
      <p:ext uri="{BB962C8B-B14F-4D97-AF65-F5344CB8AC3E}">
        <p14:creationId xmlns:p14="http://schemas.microsoft.com/office/powerpoint/2010/main" val="3519730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80A19-190A-46B4-BADA-FE24BE6CD3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4BA977-22BA-4FA2-BB28-7CDCFFCF4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941EC0-700E-45AE-8203-AB684F097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3C658-83FD-4177-9591-359CE4450649}" type="datetimeFigureOut">
              <a:rPr lang="en-US" smtClean="0"/>
              <a:t>1/31/2020</a:t>
            </a:fld>
            <a:endParaRPr lang="en-US"/>
          </a:p>
        </p:txBody>
      </p:sp>
      <p:sp>
        <p:nvSpPr>
          <p:cNvPr id="5" name="Footer Placeholder 4">
            <a:extLst>
              <a:ext uri="{FF2B5EF4-FFF2-40B4-BE49-F238E27FC236}">
                <a16:creationId xmlns:a16="http://schemas.microsoft.com/office/drawing/2014/main" id="{37C8EFB8-FAFD-45EB-9A84-7EEEC99160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BE163C-50D0-4BA3-A840-070EA2FE88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5451F-C1F5-4305-B25E-2E7D39093F6D}" type="slidenum">
              <a:rPr lang="en-US" smtClean="0"/>
              <a:t>‹#›</a:t>
            </a:fld>
            <a:endParaRPr lang="en-US"/>
          </a:p>
        </p:txBody>
      </p:sp>
    </p:spTree>
    <p:extLst>
      <p:ext uri="{BB962C8B-B14F-4D97-AF65-F5344CB8AC3E}">
        <p14:creationId xmlns:p14="http://schemas.microsoft.com/office/powerpoint/2010/main" val="1526708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descr="screenshot_02.jpg">
            <a:extLst>
              <a:ext uri="{FF2B5EF4-FFF2-40B4-BE49-F238E27FC236}">
                <a16:creationId xmlns:a16="http://schemas.microsoft.com/office/drawing/2014/main" id="{2FAAD4B7-8AD0-4D52-8B55-B8DA941BB402}"/>
              </a:ext>
            </a:extLst>
          </p:cNvPr>
          <p:cNvPicPr>
            <a:picLocks noChangeAspect="1"/>
          </p:cNvPicPr>
          <p:nvPr/>
        </p:nvPicPr>
        <p:blipFill>
          <a:blip r:embed="rId3"/>
          <a:stretch>
            <a:fillRect/>
          </a:stretch>
        </p:blipFill>
        <p:spPr>
          <a:xfrm>
            <a:off x="2290730" y="931986"/>
            <a:ext cx="6415525" cy="2172489"/>
          </a:xfrm>
          <a:prstGeom prst="rect">
            <a:avLst/>
          </a:prstGeom>
        </p:spPr>
      </p:pic>
      <p:sp>
        <p:nvSpPr>
          <p:cNvPr id="5" name="TextBox 4">
            <a:extLst>
              <a:ext uri="{FF2B5EF4-FFF2-40B4-BE49-F238E27FC236}">
                <a16:creationId xmlns:a16="http://schemas.microsoft.com/office/drawing/2014/main" id="{CD3D2899-6974-4281-9E31-2867A59D51CC}"/>
              </a:ext>
            </a:extLst>
          </p:cNvPr>
          <p:cNvSpPr txBox="1"/>
          <p:nvPr/>
        </p:nvSpPr>
        <p:spPr>
          <a:xfrm>
            <a:off x="3275767" y="443791"/>
            <a:ext cx="6449439" cy="369332"/>
          </a:xfrm>
          <a:prstGeom prst="rect">
            <a:avLst/>
          </a:prstGeom>
          <a:noFill/>
        </p:spPr>
        <p:txBody>
          <a:bodyPr wrap="square" rtlCol="0">
            <a:spAutoFit/>
          </a:bodyPr>
          <a:lstStyle/>
          <a:p>
            <a:r>
              <a:rPr lang="fr-FR" dirty="0"/>
              <a:t>Table Resource Emploi (TRE) et Réconciliation </a:t>
            </a:r>
            <a:endParaRPr lang="en-US" dirty="0"/>
          </a:p>
        </p:txBody>
      </p:sp>
      <p:pic>
        <p:nvPicPr>
          <p:cNvPr id="10" name="Picture 9">
            <a:extLst>
              <a:ext uri="{FF2B5EF4-FFF2-40B4-BE49-F238E27FC236}">
                <a16:creationId xmlns:a16="http://schemas.microsoft.com/office/drawing/2014/main" id="{AB20AA78-AA0C-4189-9BF3-CADAB7661DAD}"/>
              </a:ext>
            </a:extLst>
          </p:cNvPr>
          <p:cNvPicPr>
            <a:picLocks noChangeAspect="1"/>
          </p:cNvPicPr>
          <p:nvPr/>
        </p:nvPicPr>
        <p:blipFill>
          <a:blip r:embed="rId4"/>
          <a:stretch>
            <a:fillRect/>
          </a:stretch>
        </p:blipFill>
        <p:spPr>
          <a:xfrm>
            <a:off x="686003" y="3275282"/>
            <a:ext cx="9925050" cy="2466975"/>
          </a:xfrm>
          <a:prstGeom prst="rect">
            <a:avLst/>
          </a:prstGeom>
        </p:spPr>
      </p:pic>
      <p:sp>
        <p:nvSpPr>
          <p:cNvPr id="2" name="Rectangle 1">
            <a:extLst>
              <a:ext uri="{FF2B5EF4-FFF2-40B4-BE49-F238E27FC236}">
                <a16:creationId xmlns:a16="http://schemas.microsoft.com/office/drawing/2014/main" id="{07AC9E9E-7FC2-4EE6-AD80-D5DB0522B6D2}"/>
              </a:ext>
            </a:extLst>
          </p:cNvPr>
          <p:cNvSpPr/>
          <p:nvPr/>
        </p:nvSpPr>
        <p:spPr>
          <a:xfrm>
            <a:off x="2965622" y="5148649"/>
            <a:ext cx="420129" cy="140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3128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C9E0E-043E-4EF0-873B-BEB04FD5C32F}"/>
              </a:ext>
            </a:extLst>
          </p:cNvPr>
          <p:cNvSpPr txBox="1"/>
          <p:nvPr/>
        </p:nvSpPr>
        <p:spPr>
          <a:xfrm>
            <a:off x="2929777" y="303748"/>
            <a:ext cx="7005055" cy="369332"/>
          </a:xfrm>
          <a:prstGeom prst="rect">
            <a:avLst/>
          </a:prstGeom>
          <a:noFill/>
        </p:spPr>
        <p:txBody>
          <a:bodyPr wrap="square" rtlCol="0">
            <a:spAutoFit/>
          </a:bodyPr>
          <a:lstStyle/>
          <a:p>
            <a:r>
              <a:rPr lang="fr-FR" dirty="0"/>
              <a:t>Table Resource Emploi (TRE): mise en forme Excel</a:t>
            </a:r>
            <a:endParaRPr lang="en-US" dirty="0"/>
          </a:p>
        </p:txBody>
      </p:sp>
      <p:pic>
        <p:nvPicPr>
          <p:cNvPr id="2" name="Picture 1">
            <a:extLst>
              <a:ext uri="{FF2B5EF4-FFF2-40B4-BE49-F238E27FC236}">
                <a16:creationId xmlns:a16="http://schemas.microsoft.com/office/drawing/2014/main" id="{3DB0CBDC-359E-4189-85AF-119F214ACED3}"/>
              </a:ext>
            </a:extLst>
          </p:cNvPr>
          <p:cNvPicPr>
            <a:picLocks noChangeAspect="1"/>
          </p:cNvPicPr>
          <p:nvPr/>
        </p:nvPicPr>
        <p:blipFill>
          <a:blip r:embed="rId3"/>
          <a:stretch>
            <a:fillRect/>
          </a:stretch>
        </p:blipFill>
        <p:spPr>
          <a:xfrm>
            <a:off x="639429" y="1553577"/>
            <a:ext cx="2466975" cy="1200150"/>
          </a:xfrm>
          <a:prstGeom prst="rect">
            <a:avLst/>
          </a:prstGeom>
        </p:spPr>
      </p:pic>
      <p:pic>
        <p:nvPicPr>
          <p:cNvPr id="3" name="Picture 2">
            <a:extLst>
              <a:ext uri="{FF2B5EF4-FFF2-40B4-BE49-F238E27FC236}">
                <a16:creationId xmlns:a16="http://schemas.microsoft.com/office/drawing/2014/main" id="{4D548BFD-8B00-478A-8FCC-E1D24566FB3E}"/>
              </a:ext>
            </a:extLst>
          </p:cNvPr>
          <p:cNvPicPr>
            <a:picLocks noChangeAspect="1"/>
          </p:cNvPicPr>
          <p:nvPr/>
        </p:nvPicPr>
        <p:blipFill>
          <a:blip r:embed="rId4"/>
          <a:stretch>
            <a:fillRect/>
          </a:stretch>
        </p:blipFill>
        <p:spPr>
          <a:xfrm>
            <a:off x="3933324" y="1594184"/>
            <a:ext cx="2400300" cy="1600200"/>
          </a:xfrm>
          <a:prstGeom prst="rect">
            <a:avLst/>
          </a:prstGeom>
        </p:spPr>
      </p:pic>
      <p:pic>
        <p:nvPicPr>
          <p:cNvPr id="9" name="Picture 8">
            <a:extLst>
              <a:ext uri="{FF2B5EF4-FFF2-40B4-BE49-F238E27FC236}">
                <a16:creationId xmlns:a16="http://schemas.microsoft.com/office/drawing/2014/main" id="{0CE46CA9-F2CB-41A1-A858-5F222DD9F360}"/>
              </a:ext>
            </a:extLst>
          </p:cNvPr>
          <p:cNvPicPr>
            <a:picLocks noChangeAspect="1"/>
          </p:cNvPicPr>
          <p:nvPr/>
        </p:nvPicPr>
        <p:blipFill>
          <a:blip r:embed="rId5"/>
          <a:stretch>
            <a:fillRect/>
          </a:stretch>
        </p:blipFill>
        <p:spPr>
          <a:xfrm>
            <a:off x="6954253" y="1512079"/>
            <a:ext cx="5020176" cy="2087117"/>
          </a:xfrm>
          <a:prstGeom prst="rect">
            <a:avLst/>
          </a:prstGeom>
        </p:spPr>
      </p:pic>
      <p:sp>
        <p:nvSpPr>
          <p:cNvPr id="10" name="TextBox 9">
            <a:extLst>
              <a:ext uri="{FF2B5EF4-FFF2-40B4-BE49-F238E27FC236}">
                <a16:creationId xmlns:a16="http://schemas.microsoft.com/office/drawing/2014/main" id="{179003D8-0974-45F9-A706-BF0B6351501F}"/>
              </a:ext>
            </a:extLst>
          </p:cNvPr>
          <p:cNvSpPr txBox="1"/>
          <p:nvPr/>
        </p:nvSpPr>
        <p:spPr>
          <a:xfrm>
            <a:off x="644892" y="996214"/>
            <a:ext cx="2646948" cy="369332"/>
          </a:xfrm>
          <a:prstGeom prst="rect">
            <a:avLst/>
          </a:prstGeom>
          <a:noFill/>
        </p:spPr>
        <p:txBody>
          <a:bodyPr wrap="square" rtlCol="0">
            <a:spAutoFit/>
          </a:bodyPr>
          <a:lstStyle/>
          <a:p>
            <a:r>
              <a:rPr lang="fr-FR" b="1" dirty="0"/>
              <a:t>Spécification produits</a:t>
            </a:r>
            <a:endParaRPr lang="en-US" b="1" dirty="0"/>
          </a:p>
        </p:txBody>
      </p:sp>
      <p:sp>
        <p:nvSpPr>
          <p:cNvPr id="11" name="TextBox 10">
            <a:extLst>
              <a:ext uri="{FF2B5EF4-FFF2-40B4-BE49-F238E27FC236}">
                <a16:creationId xmlns:a16="http://schemas.microsoft.com/office/drawing/2014/main" id="{305F50AB-20F5-4BB6-95CA-5805E9928930}"/>
              </a:ext>
            </a:extLst>
          </p:cNvPr>
          <p:cNvSpPr txBox="1"/>
          <p:nvPr/>
        </p:nvSpPr>
        <p:spPr>
          <a:xfrm>
            <a:off x="3944753" y="994610"/>
            <a:ext cx="2646948" cy="369332"/>
          </a:xfrm>
          <a:prstGeom prst="rect">
            <a:avLst/>
          </a:prstGeom>
          <a:noFill/>
        </p:spPr>
        <p:txBody>
          <a:bodyPr wrap="square" rtlCol="0">
            <a:spAutoFit/>
          </a:bodyPr>
          <a:lstStyle/>
          <a:p>
            <a:r>
              <a:rPr lang="fr-FR" b="1" dirty="0"/>
              <a:t>Spécification secteurs</a:t>
            </a:r>
            <a:endParaRPr lang="en-US" b="1" dirty="0"/>
          </a:p>
        </p:txBody>
      </p:sp>
      <p:sp>
        <p:nvSpPr>
          <p:cNvPr id="12" name="TextBox 11">
            <a:extLst>
              <a:ext uri="{FF2B5EF4-FFF2-40B4-BE49-F238E27FC236}">
                <a16:creationId xmlns:a16="http://schemas.microsoft.com/office/drawing/2014/main" id="{D9E6D5F7-CDED-47D1-B3EC-7895B3ADE204}"/>
              </a:ext>
            </a:extLst>
          </p:cNvPr>
          <p:cNvSpPr txBox="1"/>
          <p:nvPr/>
        </p:nvSpPr>
        <p:spPr>
          <a:xfrm>
            <a:off x="8380394" y="1050757"/>
            <a:ext cx="3064043" cy="369332"/>
          </a:xfrm>
          <a:prstGeom prst="rect">
            <a:avLst/>
          </a:prstGeom>
          <a:noFill/>
        </p:spPr>
        <p:txBody>
          <a:bodyPr wrap="square" rtlCol="0">
            <a:spAutoFit/>
          </a:bodyPr>
          <a:lstStyle/>
          <a:p>
            <a:r>
              <a:rPr lang="fr-FR" b="1" dirty="0"/>
              <a:t>Spécification structure TRE</a:t>
            </a:r>
            <a:endParaRPr lang="en-US" b="1" dirty="0"/>
          </a:p>
        </p:txBody>
      </p:sp>
      <p:pic>
        <p:nvPicPr>
          <p:cNvPr id="13" name="Picture 12">
            <a:extLst>
              <a:ext uri="{FF2B5EF4-FFF2-40B4-BE49-F238E27FC236}">
                <a16:creationId xmlns:a16="http://schemas.microsoft.com/office/drawing/2014/main" id="{278E2741-33D4-4B57-824C-F15923B99543}"/>
              </a:ext>
            </a:extLst>
          </p:cNvPr>
          <p:cNvPicPr>
            <a:picLocks noChangeAspect="1"/>
          </p:cNvPicPr>
          <p:nvPr/>
        </p:nvPicPr>
        <p:blipFill>
          <a:blip r:embed="rId6"/>
          <a:stretch>
            <a:fillRect/>
          </a:stretch>
        </p:blipFill>
        <p:spPr>
          <a:xfrm>
            <a:off x="711067" y="3938587"/>
            <a:ext cx="4648200" cy="2638425"/>
          </a:xfrm>
          <a:prstGeom prst="rect">
            <a:avLst/>
          </a:prstGeom>
        </p:spPr>
      </p:pic>
      <p:sp>
        <p:nvSpPr>
          <p:cNvPr id="14" name="TextBox 13">
            <a:extLst>
              <a:ext uri="{FF2B5EF4-FFF2-40B4-BE49-F238E27FC236}">
                <a16:creationId xmlns:a16="http://schemas.microsoft.com/office/drawing/2014/main" id="{55A7F183-5928-40B8-9139-4F15F22A2551}"/>
              </a:ext>
            </a:extLst>
          </p:cNvPr>
          <p:cNvSpPr txBox="1"/>
          <p:nvPr/>
        </p:nvSpPr>
        <p:spPr>
          <a:xfrm>
            <a:off x="1759818" y="3449051"/>
            <a:ext cx="2646948" cy="369332"/>
          </a:xfrm>
          <a:prstGeom prst="rect">
            <a:avLst/>
          </a:prstGeom>
          <a:noFill/>
        </p:spPr>
        <p:txBody>
          <a:bodyPr wrap="square" rtlCol="0">
            <a:spAutoFit/>
          </a:bodyPr>
          <a:lstStyle/>
          <a:p>
            <a:r>
              <a:rPr lang="fr-FR" b="1" dirty="0"/>
              <a:t>Entrée des données</a:t>
            </a:r>
            <a:endParaRPr lang="en-US" b="1" dirty="0"/>
          </a:p>
        </p:txBody>
      </p:sp>
    </p:spTree>
    <p:extLst>
      <p:ext uri="{BB962C8B-B14F-4D97-AF65-F5344CB8AC3E}">
        <p14:creationId xmlns:p14="http://schemas.microsoft.com/office/powerpoint/2010/main" val="4255706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FF9B1E-9DB0-4A9D-A0FC-5EB57DC89792}"/>
              </a:ext>
            </a:extLst>
          </p:cNvPr>
          <p:cNvPicPr>
            <a:picLocks noChangeAspect="1"/>
          </p:cNvPicPr>
          <p:nvPr/>
        </p:nvPicPr>
        <p:blipFill>
          <a:blip r:embed="rId3"/>
          <a:stretch>
            <a:fillRect/>
          </a:stretch>
        </p:blipFill>
        <p:spPr>
          <a:xfrm>
            <a:off x="528116" y="2870150"/>
            <a:ext cx="4048690" cy="3324224"/>
          </a:xfrm>
          <a:prstGeom prst="rect">
            <a:avLst/>
          </a:prstGeom>
        </p:spPr>
      </p:pic>
      <p:pic>
        <p:nvPicPr>
          <p:cNvPr id="6" name="Picture 5">
            <a:extLst>
              <a:ext uri="{FF2B5EF4-FFF2-40B4-BE49-F238E27FC236}">
                <a16:creationId xmlns:a16="http://schemas.microsoft.com/office/drawing/2014/main" id="{B66799BB-77E0-4F6A-99D5-B475EDD8BF7B}"/>
              </a:ext>
            </a:extLst>
          </p:cNvPr>
          <p:cNvPicPr>
            <a:picLocks noChangeAspect="1"/>
          </p:cNvPicPr>
          <p:nvPr/>
        </p:nvPicPr>
        <p:blipFill>
          <a:blip r:embed="rId4"/>
          <a:stretch>
            <a:fillRect/>
          </a:stretch>
        </p:blipFill>
        <p:spPr>
          <a:xfrm>
            <a:off x="5595575" y="714297"/>
            <a:ext cx="869314" cy="704849"/>
          </a:xfrm>
          <a:prstGeom prst="rect">
            <a:avLst/>
          </a:prstGeom>
        </p:spPr>
      </p:pic>
      <p:pic>
        <p:nvPicPr>
          <p:cNvPr id="7" name="Picture 6">
            <a:extLst>
              <a:ext uri="{FF2B5EF4-FFF2-40B4-BE49-F238E27FC236}">
                <a16:creationId xmlns:a16="http://schemas.microsoft.com/office/drawing/2014/main" id="{908B3A12-A83A-4108-A350-8FF4A66A3849}"/>
              </a:ext>
            </a:extLst>
          </p:cNvPr>
          <p:cNvPicPr>
            <a:picLocks noChangeAspect="1"/>
          </p:cNvPicPr>
          <p:nvPr/>
        </p:nvPicPr>
        <p:blipFill>
          <a:blip r:embed="rId5"/>
          <a:stretch>
            <a:fillRect/>
          </a:stretch>
        </p:blipFill>
        <p:spPr>
          <a:xfrm>
            <a:off x="6949690" y="627776"/>
            <a:ext cx="1639763" cy="881726"/>
          </a:xfrm>
          <a:prstGeom prst="rect">
            <a:avLst/>
          </a:prstGeom>
        </p:spPr>
      </p:pic>
      <p:pic>
        <p:nvPicPr>
          <p:cNvPr id="9" name="Picture 8">
            <a:extLst>
              <a:ext uri="{FF2B5EF4-FFF2-40B4-BE49-F238E27FC236}">
                <a16:creationId xmlns:a16="http://schemas.microsoft.com/office/drawing/2014/main" id="{CB3FC579-4571-479E-BBCC-CCCBD4C41AAC}"/>
              </a:ext>
            </a:extLst>
          </p:cNvPr>
          <p:cNvPicPr>
            <a:picLocks noChangeAspect="1"/>
          </p:cNvPicPr>
          <p:nvPr/>
        </p:nvPicPr>
        <p:blipFill>
          <a:blip r:embed="rId6"/>
          <a:stretch>
            <a:fillRect/>
          </a:stretch>
        </p:blipFill>
        <p:spPr>
          <a:xfrm>
            <a:off x="6302993" y="2203771"/>
            <a:ext cx="4643984" cy="2790825"/>
          </a:xfrm>
          <a:prstGeom prst="rect">
            <a:avLst/>
          </a:prstGeom>
        </p:spPr>
      </p:pic>
      <p:sp>
        <p:nvSpPr>
          <p:cNvPr id="10" name="TextBox 9">
            <a:extLst>
              <a:ext uri="{FF2B5EF4-FFF2-40B4-BE49-F238E27FC236}">
                <a16:creationId xmlns:a16="http://schemas.microsoft.com/office/drawing/2014/main" id="{E9E99F29-5E17-4FCE-960C-0950B97A72EA}"/>
              </a:ext>
            </a:extLst>
          </p:cNvPr>
          <p:cNvSpPr txBox="1"/>
          <p:nvPr/>
        </p:nvSpPr>
        <p:spPr>
          <a:xfrm>
            <a:off x="2737853" y="3396834"/>
            <a:ext cx="2125888" cy="461665"/>
          </a:xfrm>
          <a:prstGeom prst="rect">
            <a:avLst/>
          </a:prstGeom>
          <a:noFill/>
        </p:spPr>
        <p:txBody>
          <a:bodyPr wrap="square" rtlCol="0">
            <a:spAutoFit/>
          </a:bodyPr>
          <a:lstStyle/>
          <a:p>
            <a:r>
              <a:rPr lang="fr-FR" sz="1200" b="1" dirty="0">
                <a:solidFill>
                  <a:schemeClr val="accent6"/>
                </a:solidFill>
              </a:rPr>
              <a:t>1. Spécifier fichier d’entrée et de configuration</a:t>
            </a:r>
            <a:endParaRPr lang="en-US" sz="1200" b="1" dirty="0">
              <a:solidFill>
                <a:schemeClr val="accent6"/>
              </a:solidFill>
            </a:endParaRPr>
          </a:p>
        </p:txBody>
      </p:sp>
      <p:sp>
        <p:nvSpPr>
          <p:cNvPr id="11" name="TextBox 10">
            <a:extLst>
              <a:ext uri="{FF2B5EF4-FFF2-40B4-BE49-F238E27FC236}">
                <a16:creationId xmlns:a16="http://schemas.microsoft.com/office/drawing/2014/main" id="{ECF798B6-CC2F-4578-9C1F-F9C059A6B7C2}"/>
              </a:ext>
            </a:extLst>
          </p:cNvPr>
          <p:cNvSpPr txBox="1"/>
          <p:nvPr/>
        </p:nvSpPr>
        <p:spPr>
          <a:xfrm>
            <a:off x="2686742" y="4118217"/>
            <a:ext cx="2470793" cy="276999"/>
          </a:xfrm>
          <a:prstGeom prst="rect">
            <a:avLst/>
          </a:prstGeom>
          <a:noFill/>
        </p:spPr>
        <p:txBody>
          <a:bodyPr wrap="square" rtlCol="0">
            <a:spAutoFit/>
          </a:bodyPr>
          <a:lstStyle/>
          <a:p>
            <a:r>
              <a:rPr lang="fr-FR" sz="1200" b="1" dirty="0">
                <a:solidFill>
                  <a:schemeClr val="accent6"/>
                </a:solidFill>
              </a:rPr>
              <a:t>2. Lancer la réconciliation</a:t>
            </a:r>
            <a:endParaRPr lang="en-US" sz="1200" b="1" dirty="0">
              <a:solidFill>
                <a:schemeClr val="accent6"/>
              </a:solidFill>
            </a:endParaRPr>
          </a:p>
        </p:txBody>
      </p:sp>
      <p:sp>
        <p:nvSpPr>
          <p:cNvPr id="12" name="TextBox 11">
            <a:extLst>
              <a:ext uri="{FF2B5EF4-FFF2-40B4-BE49-F238E27FC236}">
                <a16:creationId xmlns:a16="http://schemas.microsoft.com/office/drawing/2014/main" id="{540E2F86-74F0-4D2B-BC6E-F8153874ED7E}"/>
              </a:ext>
            </a:extLst>
          </p:cNvPr>
          <p:cNvSpPr txBox="1"/>
          <p:nvPr/>
        </p:nvSpPr>
        <p:spPr>
          <a:xfrm>
            <a:off x="2686743" y="5657657"/>
            <a:ext cx="2470793" cy="276999"/>
          </a:xfrm>
          <a:prstGeom prst="rect">
            <a:avLst/>
          </a:prstGeom>
          <a:noFill/>
        </p:spPr>
        <p:txBody>
          <a:bodyPr wrap="square" rtlCol="0">
            <a:spAutoFit/>
          </a:bodyPr>
          <a:lstStyle/>
          <a:p>
            <a:r>
              <a:rPr lang="fr-FR" sz="1200" b="1" dirty="0">
                <a:solidFill>
                  <a:schemeClr val="accent6"/>
                </a:solidFill>
              </a:rPr>
              <a:t>3. Feedback pendant le traitement</a:t>
            </a:r>
            <a:endParaRPr lang="en-US" sz="1200" b="1" dirty="0">
              <a:solidFill>
                <a:schemeClr val="accent6"/>
              </a:solidFill>
            </a:endParaRPr>
          </a:p>
        </p:txBody>
      </p:sp>
      <p:sp>
        <p:nvSpPr>
          <p:cNvPr id="13" name="TextBox 12">
            <a:extLst>
              <a:ext uri="{FF2B5EF4-FFF2-40B4-BE49-F238E27FC236}">
                <a16:creationId xmlns:a16="http://schemas.microsoft.com/office/drawing/2014/main" id="{E102817F-F8C0-4A4C-884F-235DEE0C1601}"/>
              </a:ext>
            </a:extLst>
          </p:cNvPr>
          <p:cNvSpPr txBox="1"/>
          <p:nvPr/>
        </p:nvSpPr>
        <p:spPr>
          <a:xfrm>
            <a:off x="5229492" y="153124"/>
            <a:ext cx="2470793" cy="461665"/>
          </a:xfrm>
          <a:prstGeom prst="rect">
            <a:avLst/>
          </a:prstGeom>
          <a:noFill/>
        </p:spPr>
        <p:txBody>
          <a:bodyPr wrap="square" rtlCol="0">
            <a:spAutoFit/>
          </a:bodyPr>
          <a:lstStyle/>
          <a:p>
            <a:r>
              <a:rPr lang="fr-FR" sz="1200" dirty="0">
                <a:solidFill>
                  <a:schemeClr val="accent6"/>
                </a:solidFill>
              </a:rPr>
              <a:t>4. </a:t>
            </a:r>
            <a:r>
              <a:rPr lang="fr-FR" sz="1200" b="1" dirty="0">
                <a:solidFill>
                  <a:schemeClr val="accent6"/>
                </a:solidFill>
              </a:rPr>
              <a:t>Récupérer et sauver le ou les fichiers de sorties</a:t>
            </a:r>
            <a:endParaRPr lang="en-US" sz="1200" b="1" dirty="0">
              <a:solidFill>
                <a:schemeClr val="accent6"/>
              </a:solidFill>
            </a:endParaRPr>
          </a:p>
        </p:txBody>
      </p:sp>
      <p:sp>
        <p:nvSpPr>
          <p:cNvPr id="14" name="TextBox 13">
            <a:extLst>
              <a:ext uri="{FF2B5EF4-FFF2-40B4-BE49-F238E27FC236}">
                <a16:creationId xmlns:a16="http://schemas.microsoft.com/office/drawing/2014/main" id="{BFD1ACC7-7F8E-4FC6-95FF-3D19E4232A02}"/>
              </a:ext>
            </a:extLst>
          </p:cNvPr>
          <p:cNvSpPr txBox="1"/>
          <p:nvPr/>
        </p:nvSpPr>
        <p:spPr>
          <a:xfrm>
            <a:off x="8787112" y="2323588"/>
            <a:ext cx="2597934" cy="276999"/>
          </a:xfrm>
          <a:prstGeom prst="rect">
            <a:avLst/>
          </a:prstGeom>
          <a:noFill/>
        </p:spPr>
        <p:txBody>
          <a:bodyPr wrap="square" rtlCol="0">
            <a:spAutoFit/>
          </a:bodyPr>
          <a:lstStyle/>
          <a:p>
            <a:r>
              <a:rPr lang="fr-FR" sz="1200" b="1" dirty="0">
                <a:solidFill>
                  <a:schemeClr val="accent6"/>
                </a:solidFill>
              </a:rPr>
              <a:t>5. Charger le fichier sauvegardé en 4 </a:t>
            </a:r>
            <a:endParaRPr lang="en-US" sz="1200" b="1" dirty="0">
              <a:solidFill>
                <a:schemeClr val="accent6"/>
              </a:solidFill>
            </a:endParaRPr>
          </a:p>
        </p:txBody>
      </p:sp>
      <p:sp>
        <p:nvSpPr>
          <p:cNvPr id="18" name="TextBox 17">
            <a:extLst>
              <a:ext uri="{FF2B5EF4-FFF2-40B4-BE49-F238E27FC236}">
                <a16:creationId xmlns:a16="http://schemas.microsoft.com/office/drawing/2014/main" id="{08CB145F-F08B-4E75-B053-5CB86AA4C2ED}"/>
              </a:ext>
            </a:extLst>
          </p:cNvPr>
          <p:cNvSpPr txBox="1"/>
          <p:nvPr/>
        </p:nvSpPr>
        <p:spPr>
          <a:xfrm>
            <a:off x="6633324" y="3470266"/>
            <a:ext cx="2470793" cy="461665"/>
          </a:xfrm>
          <a:prstGeom prst="rect">
            <a:avLst/>
          </a:prstGeom>
          <a:noFill/>
        </p:spPr>
        <p:txBody>
          <a:bodyPr wrap="square" rtlCol="0">
            <a:spAutoFit/>
          </a:bodyPr>
          <a:lstStyle/>
          <a:p>
            <a:r>
              <a:rPr lang="fr-FR" sz="1200" b="1" dirty="0">
                <a:solidFill>
                  <a:schemeClr val="accent6"/>
                </a:solidFill>
              </a:rPr>
              <a:t>6. Générer le diagramme de sankey correspondant</a:t>
            </a:r>
            <a:endParaRPr lang="en-US" sz="1200" b="1" dirty="0">
              <a:solidFill>
                <a:schemeClr val="accent6"/>
              </a:solidFill>
            </a:endParaRPr>
          </a:p>
        </p:txBody>
      </p:sp>
      <p:sp>
        <p:nvSpPr>
          <p:cNvPr id="20" name="TextBox 19">
            <a:extLst>
              <a:ext uri="{FF2B5EF4-FFF2-40B4-BE49-F238E27FC236}">
                <a16:creationId xmlns:a16="http://schemas.microsoft.com/office/drawing/2014/main" id="{20EEDE8B-7AAD-497F-A1FA-24F4926B7639}"/>
              </a:ext>
            </a:extLst>
          </p:cNvPr>
          <p:cNvSpPr txBox="1"/>
          <p:nvPr/>
        </p:nvSpPr>
        <p:spPr>
          <a:xfrm>
            <a:off x="1299516" y="6318891"/>
            <a:ext cx="2667155" cy="369332"/>
          </a:xfrm>
          <a:prstGeom prst="rect">
            <a:avLst/>
          </a:prstGeom>
          <a:noFill/>
        </p:spPr>
        <p:txBody>
          <a:bodyPr wrap="square" rtlCol="0">
            <a:spAutoFit/>
          </a:bodyPr>
          <a:lstStyle/>
          <a:p>
            <a:r>
              <a:rPr lang="fr-FR" b="1" dirty="0">
                <a:solidFill>
                  <a:srgbClr val="92D050"/>
                </a:solidFill>
              </a:rPr>
              <a:t>Web App Réconciliation</a:t>
            </a:r>
            <a:endParaRPr lang="en-US" b="1" dirty="0">
              <a:solidFill>
                <a:srgbClr val="92D050"/>
              </a:solidFill>
            </a:endParaRPr>
          </a:p>
        </p:txBody>
      </p:sp>
      <p:sp>
        <p:nvSpPr>
          <p:cNvPr id="21" name="TextBox 20">
            <a:extLst>
              <a:ext uri="{FF2B5EF4-FFF2-40B4-BE49-F238E27FC236}">
                <a16:creationId xmlns:a16="http://schemas.microsoft.com/office/drawing/2014/main" id="{7124DB26-2AD9-423C-A1D9-C8A4DC6BABDC}"/>
              </a:ext>
            </a:extLst>
          </p:cNvPr>
          <p:cNvSpPr txBox="1"/>
          <p:nvPr/>
        </p:nvSpPr>
        <p:spPr>
          <a:xfrm>
            <a:off x="7962744" y="6317319"/>
            <a:ext cx="2667155" cy="369332"/>
          </a:xfrm>
          <a:prstGeom prst="rect">
            <a:avLst/>
          </a:prstGeom>
          <a:noFill/>
        </p:spPr>
        <p:txBody>
          <a:bodyPr wrap="square" rtlCol="0">
            <a:spAutoFit/>
          </a:bodyPr>
          <a:lstStyle/>
          <a:p>
            <a:r>
              <a:rPr lang="fr-FR" b="1" dirty="0">
                <a:solidFill>
                  <a:srgbClr val="92D050"/>
                </a:solidFill>
              </a:rPr>
              <a:t>Web App Sankey</a:t>
            </a:r>
            <a:endParaRPr lang="en-US" b="1" dirty="0">
              <a:solidFill>
                <a:srgbClr val="92D050"/>
              </a:solidFill>
            </a:endParaRPr>
          </a:p>
        </p:txBody>
      </p:sp>
      <p:pic>
        <p:nvPicPr>
          <p:cNvPr id="3" name="Picture 2">
            <a:extLst>
              <a:ext uri="{FF2B5EF4-FFF2-40B4-BE49-F238E27FC236}">
                <a16:creationId xmlns:a16="http://schemas.microsoft.com/office/drawing/2014/main" id="{47254C6F-7A32-4DE2-8A1A-6DA109C78719}"/>
              </a:ext>
            </a:extLst>
          </p:cNvPr>
          <p:cNvPicPr>
            <a:picLocks noChangeAspect="1"/>
          </p:cNvPicPr>
          <p:nvPr/>
        </p:nvPicPr>
        <p:blipFill>
          <a:blip r:embed="rId7"/>
          <a:stretch>
            <a:fillRect/>
          </a:stretch>
        </p:blipFill>
        <p:spPr>
          <a:xfrm>
            <a:off x="247716" y="844156"/>
            <a:ext cx="1424488" cy="737186"/>
          </a:xfrm>
          <a:prstGeom prst="rect">
            <a:avLst/>
          </a:prstGeom>
        </p:spPr>
      </p:pic>
      <p:pic>
        <p:nvPicPr>
          <p:cNvPr id="5" name="Picture 4">
            <a:extLst>
              <a:ext uri="{FF2B5EF4-FFF2-40B4-BE49-F238E27FC236}">
                <a16:creationId xmlns:a16="http://schemas.microsoft.com/office/drawing/2014/main" id="{7F5FBD75-B4E0-4030-859A-4AB99E318EEA}"/>
              </a:ext>
            </a:extLst>
          </p:cNvPr>
          <p:cNvPicPr>
            <a:picLocks noChangeAspect="1"/>
          </p:cNvPicPr>
          <p:nvPr/>
        </p:nvPicPr>
        <p:blipFill>
          <a:blip r:embed="rId8"/>
          <a:stretch>
            <a:fillRect/>
          </a:stretch>
        </p:blipFill>
        <p:spPr>
          <a:xfrm>
            <a:off x="247716" y="1663518"/>
            <a:ext cx="1117934" cy="1173831"/>
          </a:xfrm>
          <a:prstGeom prst="rect">
            <a:avLst/>
          </a:prstGeom>
        </p:spPr>
      </p:pic>
      <p:sp>
        <p:nvSpPr>
          <p:cNvPr id="19" name="TextBox 18">
            <a:extLst>
              <a:ext uri="{FF2B5EF4-FFF2-40B4-BE49-F238E27FC236}">
                <a16:creationId xmlns:a16="http://schemas.microsoft.com/office/drawing/2014/main" id="{D070C1F5-06B0-4FF1-94A9-42425418C022}"/>
              </a:ext>
            </a:extLst>
          </p:cNvPr>
          <p:cNvSpPr txBox="1"/>
          <p:nvPr/>
        </p:nvSpPr>
        <p:spPr>
          <a:xfrm>
            <a:off x="1218883" y="344965"/>
            <a:ext cx="2667155" cy="369332"/>
          </a:xfrm>
          <a:prstGeom prst="rect">
            <a:avLst/>
          </a:prstGeom>
          <a:noFill/>
        </p:spPr>
        <p:txBody>
          <a:bodyPr wrap="square" rtlCol="0">
            <a:spAutoFit/>
          </a:bodyPr>
          <a:lstStyle/>
          <a:p>
            <a:r>
              <a:rPr lang="fr-FR" b="1" dirty="0">
                <a:solidFill>
                  <a:srgbClr val="92D050"/>
                </a:solidFill>
              </a:rPr>
              <a:t>Fichier d’entrée Excel</a:t>
            </a:r>
            <a:endParaRPr lang="en-US" b="1" dirty="0">
              <a:solidFill>
                <a:srgbClr val="92D050"/>
              </a:solidFill>
            </a:endParaRPr>
          </a:p>
        </p:txBody>
      </p:sp>
      <p:sp>
        <p:nvSpPr>
          <p:cNvPr id="22" name="Arrow: Right 21">
            <a:extLst>
              <a:ext uri="{FF2B5EF4-FFF2-40B4-BE49-F238E27FC236}">
                <a16:creationId xmlns:a16="http://schemas.microsoft.com/office/drawing/2014/main" id="{5D9B6419-CCFD-4B65-9AD5-8DB2A98DE764}"/>
              </a:ext>
            </a:extLst>
          </p:cNvPr>
          <p:cNvSpPr/>
          <p:nvPr/>
        </p:nvSpPr>
        <p:spPr>
          <a:xfrm rot="5400000">
            <a:off x="962062" y="2623387"/>
            <a:ext cx="1210750" cy="30299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Right 22">
            <a:extLst>
              <a:ext uri="{FF2B5EF4-FFF2-40B4-BE49-F238E27FC236}">
                <a16:creationId xmlns:a16="http://schemas.microsoft.com/office/drawing/2014/main" id="{CF086F21-9303-4D9F-8A2A-B95EC01146F8}"/>
              </a:ext>
            </a:extLst>
          </p:cNvPr>
          <p:cNvSpPr/>
          <p:nvPr/>
        </p:nvSpPr>
        <p:spPr>
          <a:xfrm>
            <a:off x="6573278" y="958423"/>
            <a:ext cx="379972" cy="30299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Right 23">
            <a:extLst>
              <a:ext uri="{FF2B5EF4-FFF2-40B4-BE49-F238E27FC236}">
                <a16:creationId xmlns:a16="http://schemas.microsoft.com/office/drawing/2014/main" id="{20319802-0958-45AE-91ED-E474F6D042FF}"/>
              </a:ext>
            </a:extLst>
          </p:cNvPr>
          <p:cNvSpPr/>
          <p:nvPr/>
        </p:nvSpPr>
        <p:spPr>
          <a:xfrm rot="17243633">
            <a:off x="3776500" y="2718654"/>
            <a:ext cx="2832950" cy="30299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204E5B33-F055-412F-AB9F-5E9FB3AC6ABF}"/>
              </a:ext>
            </a:extLst>
          </p:cNvPr>
          <p:cNvPicPr>
            <a:picLocks noChangeAspect="1"/>
          </p:cNvPicPr>
          <p:nvPr/>
        </p:nvPicPr>
        <p:blipFill>
          <a:blip r:embed="rId9"/>
          <a:stretch>
            <a:fillRect/>
          </a:stretch>
        </p:blipFill>
        <p:spPr>
          <a:xfrm>
            <a:off x="1844316" y="845959"/>
            <a:ext cx="3019425" cy="831698"/>
          </a:xfrm>
          <a:prstGeom prst="rect">
            <a:avLst/>
          </a:prstGeom>
        </p:spPr>
      </p:pic>
      <p:pic>
        <p:nvPicPr>
          <p:cNvPr id="26" name="Picture 25">
            <a:extLst>
              <a:ext uri="{FF2B5EF4-FFF2-40B4-BE49-F238E27FC236}">
                <a16:creationId xmlns:a16="http://schemas.microsoft.com/office/drawing/2014/main" id="{05A55E15-692F-4A18-869A-A30A26C1A71D}"/>
              </a:ext>
            </a:extLst>
          </p:cNvPr>
          <p:cNvPicPr>
            <a:picLocks noChangeAspect="1"/>
          </p:cNvPicPr>
          <p:nvPr/>
        </p:nvPicPr>
        <p:blipFill>
          <a:blip r:embed="rId10"/>
          <a:stretch>
            <a:fillRect/>
          </a:stretch>
        </p:blipFill>
        <p:spPr>
          <a:xfrm>
            <a:off x="8787112" y="614789"/>
            <a:ext cx="3157172" cy="904943"/>
          </a:xfrm>
          <a:prstGeom prst="rect">
            <a:avLst/>
          </a:prstGeom>
        </p:spPr>
      </p:pic>
      <p:sp>
        <p:nvSpPr>
          <p:cNvPr id="27" name="TextBox 26">
            <a:extLst>
              <a:ext uri="{FF2B5EF4-FFF2-40B4-BE49-F238E27FC236}">
                <a16:creationId xmlns:a16="http://schemas.microsoft.com/office/drawing/2014/main" id="{5B76D3F6-3470-483C-AA49-54B070105E43}"/>
              </a:ext>
            </a:extLst>
          </p:cNvPr>
          <p:cNvSpPr txBox="1"/>
          <p:nvPr/>
        </p:nvSpPr>
        <p:spPr>
          <a:xfrm>
            <a:off x="9296322" y="199290"/>
            <a:ext cx="2667155" cy="369332"/>
          </a:xfrm>
          <a:prstGeom prst="rect">
            <a:avLst/>
          </a:prstGeom>
          <a:noFill/>
        </p:spPr>
        <p:txBody>
          <a:bodyPr wrap="square" rtlCol="0">
            <a:spAutoFit/>
          </a:bodyPr>
          <a:lstStyle/>
          <a:p>
            <a:r>
              <a:rPr lang="fr-FR" b="1" dirty="0">
                <a:solidFill>
                  <a:srgbClr val="92D050"/>
                </a:solidFill>
              </a:rPr>
              <a:t>Fichier de sortie Excel</a:t>
            </a:r>
            <a:endParaRPr lang="en-US" b="1" dirty="0">
              <a:solidFill>
                <a:srgbClr val="92D050"/>
              </a:solidFill>
            </a:endParaRPr>
          </a:p>
        </p:txBody>
      </p:sp>
      <p:sp>
        <p:nvSpPr>
          <p:cNvPr id="28" name="Arrow: Right 27">
            <a:extLst>
              <a:ext uri="{FF2B5EF4-FFF2-40B4-BE49-F238E27FC236}">
                <a16:creationId xmlns:a16="http://schemas.microsoft.com/office/drawing/2014/main" id="{36422ED4-BA7E-4D00-9F22-008F9D391418}"/>
              </a:ext>
            </a:extLst>
          </p:cNvPr>
          <p:cNvSpPr/>
          <p:nvPr/>
        </p:nvSpPr>
        <p:spPr>
          <a:xfrm rot="9415697">
            <a:off x="8197164" y="1856096"/>
            <a:ext cx="1744900" cy="30299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a:extLst>
              <a:ext uri="{FF2B5EF4-FFF2-40B4-BE49-F238E27FC236}">
                <a16:creationId xmlns:a16="http://schemas.microsoft.com/office/drawing/2014/main" id="{1BF5C07D-1D17-48B7-B1DF-6F54D82A70CE}"/>
              </a:ext>
            </a:extLst>
          </p:cNvPr>
          <p:cNvPicPr>
            <a:picLocks noChangeAspect="1"/>
          </p:cNvPicPr>
          <p:nvPr/>
        </p:nvPicPr>
        <p:blipFill>
          <a:blip r:embed="rId11"/>
          <a:stretch>
            <a:fillRect/>
          </a:stretch>
        </p:blipFill>
        <p:spPr>
          <a:xfrm flipV="1">
            <a:off x="6145772" y="4998750"/>
            <a:ext cx="3633943" cy="1346604"/>
          </a:xfrm>
          <a:prstGeom prst="rect">
            <a:avLst/>
          </a:prstGeom>
        </p:spPr>
      </p:pic>
      <p:sp>
        <p:nvSpPr>
          <p:cNvPr id="30" name="TextBox 29">
            <a:extLst>
              <a:ext uri="{FF2B5EF4-FFF2-40B4-BE49-F238E27FC236}">
                <a16:creationId xmlns:a16="http://schemas.microsoft.com/office/drawing/2014/main" id="{0DDCC8F5-1F01-4B82-A717-B18BB1CCE7ED}"/>
              </a:ext>
            </a:extLst>
          </p:cNvPr>
          <p:cNvSpPr txBox="1"/>
          <p:nvPr/>
        </p:nvSpPr>
        <p:spPr>
          <a:xfrm>
            <a:off x="6030232" y="5019667"/>
            <a:ext cx="2470793" cy="276999"/>
          </a:xfrm>
          <a:prstGeom prst="rect">
            <a:avLst/>
          </a:prstGeom>
          <a:noFill/>
        </p:spPr>
        <p:txBody>
          <a:bodyPr wrap="square" rtlCol="0">
            <a:spAutoFit/>
          </a:bodyPr>
          <a:lstStyle/>
          <a:p>
            <a:r>
              <a:rPr lang="fr-FR" sz="1200" b="1" dirty="0">
                <a:solidFill>
                  <a:schemeClr val="accent6"/>
                </a:solidFill>
              </a:rPr>
              <a:t>7. Edition du diagramme</a:t>
            </a:r>
            <a:endParaRPr lang="en-US" sz="1200" b="1" dirty="0">
              <a:solidFill>
                <a:schemeClr val="accent6"/>
              </a:solidFill>
            </a:endParaRPr>
          </a:p>
        </p:txBody>
      </p:sp>
      <p:sp>
        <p:nvSpPr>
          <p:cNvPr id="31" name="Arrow: Right 30">
            <a:extLst>
              <a:ext uri="{FF2B5EF4-FFF2-40B4-BE49-F238E27FC236}">
                <a16:creationId xmlns:a16="http://schemas.microsoft.com/office/drawing/2014/main" id="{F1A2F753-5ADC-4D91-90C8-1C31AC13138A}"/>
              </a:ext>
            </a:extLst>
          </p:cNvPr>
          <p:cNvSpPr/>
          <p:nvPr/>
        </p:nvSpPr>
        <p:spPr>
          <a:xfrm rot="9415697">
            <a:off x="6955807" y="4634422"/>
            <a:ext cx="942757" cy="30299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979CE548-5F7E-45A5-92DA-4889159133DB}"/>
              </a:ext>
            </a:extLst>
          </p:cNvPr>
          <p:cNvSpPr txBox="1"/>
          <p:nvPr/>
        </p:nvSpPr>
        <p:spPr>
          <a:xfrm>
            <a:off x="10056862" y="5152436"/>
            <a:ext cx="2470793" cy="276999"/>
          </a:xfrm>
          <a:prstGeom prst="rect">
            <a:avLst/>
          </a:prstGeom>
          <a:noFill/>
        </p:spPr>
        <p:txBody>
          <a:bodyPr wrap="square" rtlCol="0">
            <a:spAutoFit/>
          </a:bodyPr>
          <a:lstStyle/>
          <a:p>
            <a:r>
              <a:rPr lang="fr-FR" sz="1200" b="1" dirty="0">
                <a:solidFill>
                  <a:schemeClr val="accent6"/>
                </a:solidFill>
              </a:rPr>
              <a:t>8. Publication</a:t>
            </a:r>
            <a:endParaRPr lang="en-US" sz="1200" b="1" dirty="0">
              <a:solidFill>
                <a:schemeClr val="accent6"/>
              </a:solidFill>
            </a:endParaRPr>
          </a:p>
        </p:txBody>
      </p:sp>
      <p:pic>
        <p:nvPicPr>
          <p:cNvPr id="1026" name="Picture 2" descr="Résultat de recherche d'images pour &quot;pdf&quot;">
            <a:extLst>
              <a:ext uri="{FF2B5EF4-FFF2-40B4-BE49-F238E27FC236}">
                <a16:creationId xmlns:a16="http://schemas.microsoft.com/office/drawing/2014/main" id="{EB5F60CD-7285-45AD-9645-3572D502F13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54990" y="5468593"/>
            <a:ext cx="549817" cy="5498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VG logo.svg">
            <a:extLst>
              <a:ext uri="{FF2B5EF4-FFF2-40B4-BE49-F238E27FC236}">
                <a16:creationId xmlns:a16="http://schemas.microsoft.com/office/drawing/2014/main" id="{AED6EC9E-A6F0-4F06-ADE3-52FD2251109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42231" y="6189771"/>
            <a:ext cx="624427" cy="624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292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C9D874-5C48-4DA3-8E7D-8DDEEF3EA46D}"/>
              </a:ext>
            </a:extLst>
          </p:cNvPr>
          <p:cNvSpPr txBox="1"/>
          <p:nvPr/>
        </p:nvSpPr>
        <p:spPr>
          <a:xfrm>
            <a:off x="2929777" y="303748"/>
            <a:ext cx="6449439" cy="369332"/>
          </a:xfrm>
          <a:prstGeom prst="rect">
            <a:avLst/>
          </a:prstGeom>
          <a:noFill/>
        </p:spPr>
        <p:txBody>
          <a:bodyPr wrap="square" rtlCol="0">
            <a:spAutoFit/>
          </a:bodyPr>
          <a:lstStyle/>
          <a:p>
            <a:r>
              <a:rPr lang="fr-FR" dirty="0"/>
              <a:t>Table Resource Emploi (TRE): Structure</a:t>
            </a:r>
            <a:endParaRPr lang="en-US" dirty="0"/>
          </a:p>
        </p:txBody>
      </p:sp>
      <p:sp>
        <p:nvSpPr>
          <p:cNvPr id="7" name="TextBox 6">
            <a:extLst>
              <a:ext uri="{FF2B5EF4-FFF2-40B4-BE49-F238E27FC236}">
                <a16:creationId xmlns:a16="http://schemas.microsoft.com/office/drawing/2014/main" id="{2D781DC1-351C-4CF2-A16A-F956B28B4C11}"/>
              </a:ext>
            </a:extLst>
          </p:cNvPr>
          <p:cNvSpPr txBox="1"/>
          <p:nvPr/>
        </p:nvSpPr>
        <p:spPr>
          <a:xfrm>
            <a:off x="6421043" y="2148323"/>
            <a:ext cx="2424203" cy="276999"/>
          </a:xfrm>
          <a:prstGeom prst="rect">
            <a:avLst/>
          </a:prstGeom>
          <a:noFill/>
        </p:spPr>
        <p:txBody>
          <a:bodyPr wrap="square" rtlCol="0">
            <a:spAutoFit/>
          </a:bodyPr>
          <a:lstStyle/>
          <a:p>
            <a:r>
              <a:rPr lang="fr-FR" sz="1200" dirty="0"/>
              <a:t>Secteurs producteurs</a:t>
            </a:r>
            <a:endParaRPr lang="en-US" sz="1200" dirty="0"/>
          </a:p>
        </p:txBody>
      </p:sp>
      <p:cxnSp>
        <p:nvCxnSpPr>
          <p:cNvPr id="9" name="Straight Arrow Connector 8">
            <a:extLst>
              <a:ext uri="{FF2B5EF4-FFF2-40B4-BE49-F238E27FC236}">
                <a16:creationId xmlns:a16="http://schemas.microsoft.com/office/drawing/2014/main" id="{ED4C2F56-87B2-40D8-80B2-10AD6B6A3844}"/>
              </a:ext>
            </a:extLst>
          </p:cNvPr>
          <p:cNvCxnSpPr>
            <a:stCxn id="7" idx="1"/>
          </p:cNvCxnSpPr>
          <p:nvPr/>
        </p:nvCxnSpPr>
        <p:spPr>
          <a:xfrm flipH="1" flipV="1">
            <a:off x="4915798" y="2276448"/>
            <a:ext cx="1505245" cy="10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23505FA-9F43-440A-8205-4CF8ED4DCF5B}"/>
              </a:ext>
            </a:extLst>
          </p:cNvPr>
          <p:cNvSpPr txBox="1"/>
          <p:nvPr/>
        </p:nvSpPr>
        <p:spPr>
          <a:xfrm>
            <a:off x="6337613" y="3180856"/>
            <a:ext cx="2424203" cy="461665"/>
          </a:xfrm>
          <a:prstGeom prst="rect">
            <a:avLst/>
          </a:prstGeom>
          <a:noFill/>
        </p:spPr>
        <p:txBody>
          <a:bodyPr wrap="square" rtlCol="0">
            <a:spAutoFit/>
          </a:bodyPr>
          <a:lstStyle/>
          <a:p>
            <a:r>
              <a:rPr lang="fr-FR" sz="1200" dirty="0"/>
              <a:t>Secteurs consommateurs (consommation intermédiaire)</a:t>
            </a:r>
            <a:endParaRPr lang="en-US" sz="1200" dirty="0"/>
          </a:p>
        </p:txBody>
      </p:sp>
      <p:cxnSp>
        <p:nvCxnSpPr>
          <p:cNvPr id="11" name="Straight Arrow Connector 10">
            <a:extLst>
              <a:ext uri="{FF2B5EF4-FFF2-40B4-BE49-F238E27FC236}">
                <a16:creationId xmlns:a16="http://schemas.microsoft.com/office/drawing/2014/main" id="{AD3821DF-5127-40C3-9721-D1FC663F11CE}"/>
              </a:ext>
            </a:extLst>
          </p:cNvPr>
          <p:cNvCxnSpPr>
            <a:cxnSpLocks/>
            <a:stCxn id="10" idx="1"/>
          </p:cNvCxnSpPr>
          <p:nvPr/>
        </p:nvCxnSpPr>
        <p:spPr>
          <a:xfrm flipH="1">
            <a:off x="4828250" y="3411689"/>
            <a:ext cx="150936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A590B5C-64E1-4829-B4CC-CE2AEAA35DEC}"/>
              </a:ext>
            </a:extLst>
          </p:cNvPr>
          <p:cNvSpPr txBox="1"/>
          <p:nvPr/>
        </p:nvSpPr>
        <p:spPr>
          <a:xfrm>
            <a:off x="998620" y="1078718"/>
            <a:ext cx="1143220" cy="276999"/>
          </a:xfrm>
          <a:prstGeom prst="rect">
            <a:avLst/>
          </a:prstGeom>
          <a:noFill/>
        </p:spPr>
        <p:txBody>
          <a:bodyPr wrap="square" rtlCol="0">
            <a:spAutoFit/>
          </a:bodyPr>
          <a:lstStyle/>
          <a:p>
            <a:r>
              <a:rPr lang="fr-FR" sz="1200" dirty="0"/>
              <a:t>Biens produits</a:t>
            </a:r>
            <a:endParaRPr lang="en-US" sz="1200" dirty="0"/>
          </a:p>
        </p:txBody>
      </p:sp>
      <p:cxnSp>
        <p:nvCxnSpPr>
          <p:cNvPr id="18" name="Straight Arrow Connector 17">
            <a:extLst>
              <a:ext uri="{FF2B5EF4-FFF2-40B4-BE49-F238E27FC236}">
                <a16:creationId xmlns:a16="http://schemas.microsoft.com/office/drawing/2014/main" id="{7A79FF91-CEB1-4298-A860-5BB191AFD2FA}"/>
              </a:ext>
            </a:extLst>
          </p:cNvPr>
          <p:cNvCxnSpPr/>
          <p:nvPr/>
        </p:nvCxnSpPr>
        <p:spPr>
          <a:xfrm>
            <a:off x="1581665" y="1334529"/>
            <a:ext cx="0" cy="6507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4DB6C6A-7264-4B13-BB7E-6DAABA7FBB96}"/>
              </a:ext>
            </a:extLst>
          </p:cNvPr>
          <p:cNvSpPr txBox="1"/>
          <p:nvPr/>
        </p:nvSpPr>
        <p:spPr>
          <a:xfrm>
            <a:off x="869443" y="4959002"/>
            <a:ext cx="1888743" cy="461665"/>
          </a:xfrm>
          <a:prstGeom prst="rect">
            <a:avLst/>
          </a:prstGeom>
          <a:noFill/>
        </p:spPr>
        <p:txBody>
          <a:bodyPr wrap="square" rtlCol="0">
            <a:spAutoFit/>
          </a:bodyPr>
          <a:lstStyle/>
          <a:p>
            <a:r>
              <a:rPr lang="fr-FR" sz="1200" dirty="0"/>
              <a:t>Biens consommés</a:t>
            </a:r>
          </a:p>
          <a:p>
            <a:r>
              <a:rPr lang="fr-FR" sz="1200" dirty="0"/>
              <a:t>(intermédiaire ou finale)</a:t>
            </a:r>
            <a:endParaRPr lang="en-US" sz="1200" dirty="0"/>
          </a:p>
        </p:txBody>
      </p:sp>
      <p:cxnSp>
        <p:nvCxnSpPr>
          <p:cNvPr id="20" name="Straight Arrow Connector 19">
            <a:extLst>
              <a:ext uri="{FF2B5EF4-FFF2-40B4-BE49-F238E27FC236}">
                <a16:creationId xmlns:a16="http://schemas.microsoft.com/office/drawing/2014/main" id="{35450AAE-5252-47D6-BB2B-74491F6BD37E}"/>
              </a:ext>
            </a:extLst>
          </p:cNvPr>
          <p:cNvCxnSpPr>
            <a:cxnSpLocks/>
          </p:cNvCxnSpPr>
          <p:nvPr/>
        </p:nvCxnSpPr>
        <p:spPr>
          <a:xfrm flipV="1">
            <a:off x="1447230" y="4354310"/>
            <a:ext cx="0" cy="5725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9B26F7AD-3FE2-4F46-9D5F-1366978251AB}"/>
              </a:ext>
            </a:extLst>
          </p:cNvPr>
          <p:cNvPicPr>
            <a:picLocks noChangeAspect="1"/>
          </p:cNvPicPr>
          <p:nvPr/>
        </p:nvPicPr>
        <p:blipFill>
          <a:blip r:embed="rId3"/>
          <a:stretch>
            <a:fillRect/>
          </a:stretch>
        </p:blipFill>
        <p:spPr>
          <a:xfrm>
            <a:off x="104572" y="2132079"/>
            <a:ext cx="4648200" cy="1990725"/>
          </a:xfrm>
          <a:prstGeom prst="rect">
            <a:avLst/>
          </a:prstGeom>
        </p:spPr>
      </p:pic>
      <p:sp>
        <p:nvSpPr>
          <p:cNvPr id="13" name="Rectangle 12">
            <a:extLst>
              <a:ext uri="{FF2B5EF4-FFF2-40B4-BE49-F238E27FC236}">
                <a16:creationId xmlns:a16="http://schemas.microsoft.com/office/drawing/2014/main" id="{8F7A24D7-A22D-4909-A43B-0222FDFFBA07}"/>
              </a:ext>
            </a:extLst>
          </p:cNvPr>
          <p:cNvSpPr/>
          <p:nvPr/>
        </p:nvSpPr>
        <p:spPr>
          <a:xfrm>
            <a:off x="2965622" y="5148649"/>
            <a:ext cx="420129" cy="140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8424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C9D874-5C48-4DA3-8E7D-8DDEEF3EA46D}"/>
              </a:ext>
            </a:extLst>
          </p:cNvPr>
          <p:cNvSpPr txBox="1"/>
          <p:nvPr/>
        </p:nvSpPr>
        <p:spPr>
          <a:xfrm>
            <a:off x="2929777" y="303748"/>
            <a:ext cx="7005055" cy="646331"/>
          </a:xfrm>
          <a:prstGeom prst="rect">
            <a:avLst/>
          </a:prstGeom>
          <a:noFill/>
        </p:spPr>
        <p:txBody>
          <a:bodyPr wrap="square" rtlCol="0">
            <a:spAutoFit/>
          </a:bodyPr>
          <a:lstStyle/>
          <a:p>
            <a:r>
              <a:rPr lang="fr-FR" dirty="0"/>
              <a:t>Table Resource Emploi (TRE): </a:t>
            </a:r>
          </a:p>
          <a:p>
            <a:r>
              <a:rPr lang="fr-FR" dirty="0"/>
              <a:t>Secteurs de production primaire et de consommation finale</a:t>
            </a:r>
            <a:endParaRPr lang="en-US" dirty="0"/>
          </a:p>
        </p:txBody>
      </p:sp>
      <p:sp>
        <p:nvSpPr>
          <p:cNvPr id="7" name="TextBox 6">
            <a:extLst>
              <a:ext uri="{FF2B5EF4-FFF2-40B4-BE49-F238E27FC236}">
                <a16:creationId xmlns:a16="http://schemas.microsoft.com/office/drawing/2014/main" id="{2D781DC1-351C-4CF2-A16A-F956B28B4C11}"/>
              </a:ext>
            </a:extLst>
          </p:cNvPr>
          <p:cNvSpPr txBox="1"/>
          <p:nvPr/>
        </p:nvSpPr>
        <p:spPr>
          <a:xfrm>
            <a:off x="7810609" y="2079440"/>
            <a:ext cx="2424203" cy="276999"/>
          </a:xfrm>
          <a:prstGeom prst="rect">
            <a:avLst/>
          </a:prstGeom>
          <a:noFill/>
        </p:spPr>
        <p:txBody>
          <a:bodyPr wrap="square" rtlCol="0">
            <a:spAutoFit/>
          </a:bodyPr>
          <a:lstStyle/>
          <a:p>
            <a:r>
              <a:rPr lang="fr-FR" sz="1200" dirty="0"/>
              <a:t>Secteurs producteurs </a:t>
            </a:r>
          </a:p>
        </p:txBody>
      </p:sp>
      <p:cxnSp>
        <p:nvCxnSpPr>
          <p:cNvPr id="9" name="Straight Arrow Connector 8">
            <a:extLst>
              <a:ext uri="{FF2B5EF4-FFF2-40B4-BE49-F238E27FC236}">
                <a16:creationId xmlns:a16="http://schemas.microsoft.com/office/drawing/2014/main" id="{ED4C2F56-87B2-40D8-80B2-10AD6B6A3844}"/>
              </a:ext>
            </a:extLst>
          </p:cNvPr>
          <p:cNvCxnSpPr>
            <a:cxnSpLocks/>
          </p:cNvCxnSpPr>
          <p:nvPr/>
        </p:nvCxnSpPr>
        <p:spPr>
          <a:xfrm flipH="1">
            <a:off x="6184075" y="2196995"/>
            <a:ext cx="157938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23505FA-9F43-440A-8205-4CF8ED4DCF5B}"/>
              </a:ext>
            </a:extLst>
          </p:cNvPr>
          <p:cNvSpPr txBox="1"/>
          <p:nvPr/>
        </p:nvSpPr>
        <p:spPr>
          <a:xfrm>
            <a:off x="7796761" y="3141946"/>
            <a:ext cx="2424203" cy="461665"/>
          </a:xfrm>
          <a:prstGeom prst="rect">
            <a:avLst/>
          </a:prstGeom>
          <a:noFill/>
        </p:spPr>
        <p:txBody>
          <a:bodyPr wrap="square" rtlCol="0">
            <a:spAutoFit/>
          </a:bodyPr>
          <a:lstStyle/>
          <a:p>
            <a:r>
              <a:rPr lang="fr-FR" sz="1200" dirty="0"/>
              <a:t>Secteurs consommateurs (Consommation intermédiaire)</a:t>
            </a:r>
            <a:endParaRPr lang="en-US" sz="1200" dirty="0"/>
          </a:p>
        </p:txBody>
      </p:sp>
      <p:cxnSp>
        <p:nvCxnSpPr>
          <p:cNvPr id="11" name="Straight Arrow Connector 10">
            <a:extLst>
              <a:ext uri="{FF2B5EF4-FFF2-40B4-BE49-F238E27FC236}">
                <a16:creationId xmlns:a16="http://schemas.microsoft.com/office/drawing/2014/main" id="{AD3821DF-5127-40C3-9721-D1FC663F11CE}"/>
              </a:ext>
            </a:extLst>
          </p:cNvPr>
          <p:cNvCxnSpPr>
            <a:cxnSpLocks/>
          </p:cNvCxnSpPr>
          <p:nvPr/>
        </p:nvCxnSpPr>
        <p:spPr>
          <a:xfrm flipH="1">
            <a:off x="6209577" y="3333868"/>
            <a:ext cx="150936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A590B5C-64E1-4829-B4CC-CE2AEAA35DEC}"/>
              </a:ext>
            </a:extLst>
          </p:cNvPr>
          <p:cNvSpPr txBox="1"/>
          <p:nvPr/>
        </p:nvSpPr>
        <p:spPr>
          <a:xfrm>
            <a:off x="1863592" y="1045767"/>
            <a:ext cx="1579823" cy="276999"/>
          </a:xfrm>
          <a:prstGeom prst="rect">
            <a:avLst/>
          </a:prstGeom>
          <a:noFill/>
        </p:spPr>
        <p:txBody>
          <a:bodyPr wrap="square" rtlCol="0">
            <a:spAutoFit/>
          </a:bodyPr>
          <a:lstStyle/>
          <a:p>
            <a:r>
              <a:rPr lang="fr-FR" sz="1200" dirty="0"/>
              <a:t>Production primaire</a:t>
            </a:r>
            <a:endParaRPr lang="en-US" sz="1200" dirty="0"/>
          </a:p>
        </p:txBody>
      </p:sp>
      <p:cxnSp>
        <p:nvCxnSpPr>
          <p:cNvPr id="18" name="Straight Arrow Connector 17">
            <a:extLst>
              <a:ext uri="{FF2B5EF4-FFF2-40B4-BE49-F238E27FC236}">
                <a16:creationId xmlns:a16="http://schemas.microsoft.com/office/drawing/2014/main" id="{7A79FF91-CEB1-4298-A860-5BB191AFD2FA}"/>
              </a:ext>
            </a:extLst>
          </p:cNvPr>
          <p:cNvCxnSpPr/>
          <p:nvPr/>
        </p:nvCxnSpPr>
        <p:spPr>
          <a:xfrm>
            <a:off x="2561968" y="1326291"/>
            <a:ext cx="0" cy="6507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4DB6C6A-7264-4B13-BB7E-6DAABA7FBB96}"/>
              </a:ext>
            </a:extLst>
          </p:cNvPr>
          <p:cNvSpPr txBox="1"/>
          <p:nvPr/>
        </p:nvSpPr>
        <p:spPr>
          <a:xfrm>
            <a:off x="4599868" y="4819047"/>
            <a:ext cx="2490106" cy="276999"/>
          </a:xfrm>
          <a:prstGeom prst="rect">
            <a:avLst/>
          </a:prstGeom>
          <a:noFill/>
        </p:spPr>
        <p:txBody>
          <a:bodyPr wrap="square" rtlCol="0">
            <a:spAutoFit/>
          </a:bodyPr>
          <a:lstStyle/>
          <a:p>
            <a:r>
              <a:rPr lang="fr-FR" sz="1200" dirty="0"/>
              <a:t>Consommation finale</a:t>
            </a:r>
            <a:endParaRPr lang="en-US" sz="1200" dirty="0"/>
          </a:p>
        </p:txBody>
      </p:sp>
      <p:cxnSp>
        <p:nvCxnSpPr>
          <p:cNvPr id="20" name="Straight Arrow Connector 19">
            <a:extLst>
              <a:ext uri="{FF2B5EF4-FFF2-40B4-BE49-F238E27FC236}">
                <a16:creationId xmlns:a16="http://schemas.microsoft.com/office/drawing/2014/main" id="{35450AAE-5252-47D6-BB2B-74491F6BD37E}"/>
              </a:ext>
            </a:extLst>
          </p:cNvPr>
          <p:cNvCxnSpPr>
            <a:cxnSpLocks/>
          </p:cNvCxnSpPr>
          <p:nvPr/>
        </p:nvCxnSpPr>
        <p:spPr>
          <a:xfrm flipV="1">
            <a:off x="5563171" y="4153799"/>
            <a:ext cx="0" cy="5725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93CAF40-A985-4626-B581-6F25BE5D334F}"/>
              </a:ext>
            </a:extLst>
          </p:cNvPr>
          <p:cNvSpPr txBox="1"/>
          <p:nvPr/>
        </p:nvSpPr>
        <p:spPr>
          <a:xfrm>
            <a:off x="972065" y="5618205"/>
            <a:ext cx="5469924" cy="369332"/>
          </a:xfrm>
          <a:prstGeom prst="rect">
            <a:avLst/>
          </a:prstGeom>
          <a:noFill/>
        </p:spPr>
        <p:txBody>
          <a:bodyPr wrap="square" rtlCol="0">
            <a:spAutoFit/>
          </a:bodyPr>
          <a:lstStyle/>
          <a:p>
            <a:r>
              <a:rPr lang="fr-FR" dirty="0"/>
              <a:t>Système non fermé : des secteurs d’entrée et de sortie</a:t>
            </a:r>
            <a:endParaRPr lang="en-US" dirty="0"/>
          </a:p>
        </p:txBody>
      </p:sp>
      <p:pic>
        <p:nvPicPr>
          <p:cNvPr id="13" name="Picture 12">
            <a:extLst>
              <a:ext uri="{FF2B5EF4-FFF2-40B4-BE49-F238E27FC236}">
                <a16:creationId xmlns:a16="http://schemas.microsoft.com/office/drawing/2014/main" id="{F47F1D42-A1C0-431B-8FAA-7D2B6B6E3D37}"/>
              </a:ext>
            </a:extLst>
          </p:cNvPr>
          <p:cNvPicPr>
            <a:picLocks noChangeAspect="1"/>
          </p:cNvPicPr>
          <p:nvPr/>
        </p:nvPicPr>
        <p:blipFill>
          <a:blip r:embed="rId3"/>
          <a:stretch>
            <a:fillRect/>
          </a:stretch>
        </p:blipFill>
        <p:spPr>
          <a:xfrm>
            <a:off x="1271892" y="2025075"/>
            <a:ext cx="4648200" cy="1990725"/>
          </a:xfrm>
          <a:prstGeom prst="rect">
            <a:avLst/>
          </a:prstGeom>
        </p:spPr>
      </p:pic>
    </p:spTree>
    <p:extLst>
      <p:ext uri="{BB962C8B-B14F-4D97-AF65-F5344CB8AC3E}">
        <p14:creationId xmlns:p14="http://schemas.microsoft.com/office/powerpoint/2010/main" val="356852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C9D874-5C48-4DA3-8E7D-8DDEEF3EA46D}"/>
              </a:ext>
            </a:extLst>
          </p:cNvPr>
          <p:cNvSpPr txBox="1"/>
          <p:nvPr/>
        </p:nvSpPr>
        <p:spPr>
          <a:xfrm>
            <a:off x="2929777" y="303748"/>
            <a:ext cx="7005055" cy="369332"/>
          </a:xfrm>
          <a:prstGeom prst="rect">
            <a:avLst/>
          </a:prstGeom>
          <a:noFill/>
        </p:spPr>
        <p:txBody>
          <a:bodyPr wrap="square" rtlCol="0">
            <a:spAutoFit/>
          </a:bodyPr>
          <a:lstStyle/>
          <a:p>
            <a:r>
              <a:rPr lang="fr-FR" dirty="0"/>
              <a:t>Table Resource Emploi (TRE): les contraintes</a:t>
            </a:r>
            <a:endParaRPr lang="en-US" dirty="0"/>
          </a:p>
        </p:txBody>
      </p:sp>
      <p:sp>
        <p:nvSpPr>
          <p:cNvPr id="17" name="TextBox 16">
            <a:extLst>
              <a:ext uri="{FF2B5EF4-FFF2-40B4-BE49-F238E27FC236}">
                <a16:creationId xmlns:a16="http://schemas.microsoft.com/office/drawing/2014/main" id="{91590F57-7119-4820-819C-D11857841C10}"/>
              </a:ext>
            </a:extLst>
          </p:cNvPr>
          <p:cNvSpPr txBox="1"/>
          <p:nvPr/>
        </p:nvSpPr>
        <p:spPr>
          <a:xfrm>
            <a:off x="1884186" y="4509779"/>
            <a:ext cx="5027360" cy="276999"/>
          </a:xfrm>
          <a:prstGeom prst="rect">
            <a:avLst/>
          </a:prstGeom>
          <a:noFill/>
        </p:spPr>
        <p:txBody>
          <a:bodyPr wrap="square" rtlCol="0">
            <a:spAutoFit/>
          </a:bodyPr>
          <a:lstStyle/>
          <a:p>
            <a:r>
              <a:rPr lang="fr-FR" sz="1200" b="1" dirty="0">
                <a:solidFill>
                  <a:schemeClr val="accent6"/>
                </a:solidFill>
              </a:rPr>
              <a:t>Production du secteur = Consommation du secteur (intermédiaire ou finale)</a:t>
            </a:r>
          </a:p>
        </p:txBody>
      </p:sp>
      <p:sp>
        <p:nvSpPr>
          <p:cNvPr id="24" name="TextBox 23">
            <a:extLst>
              <a:ext uri="{FF2B5EF4-FFF2-40B4-BE49-F238E27FC236}">
                <a16:creationId xmlns:a16="http://schemas.microsoft.com/office/drawing/2014/main" id="{161CE4E7-95DB-4470-A984-3A5344E47D84}"/>
              </a:ext>
            </a:extLst>
          </p:cNvPr>
          <p:cNvSpPr txBox="1"/>
          <p:nvPr/>
        </p:nvSpPr>
        <p:spPr>
          <a:xfrm>
            <a:off x="6419117" y="2973421"/>
            <a:ext cx="5027360" cy="276999"/>
          </a:xfrm>
          <a:prstGeom prst="rect">
            <a:avLst/>
          </a:prstGeom>
          <a:noFill/>
        </p:spPr>
        <p:txBody>
          <a:bodyPr wrap="square" rtlCol="0">
            <a:spAutoFit/>
          </a:bodyPr>
          <a:lstStyle/>
          <a:p>
            <a:r>
              <a:rPr lang="fr-FR" sz="1200" b="1" dirty="0">
                <a:solidFill>
                  <a:srgbClr val="0070C0"/>
                </a:solidFill>
              </a:rPr>
              <a:t>Quantités de biens produits = Quantités de biens consommés</a:t>
            </a:r>
          </a:p>
        </p:txBody>
      </p:sp>
      <p:sp>
        <p:nvSpPr>
          <p:cNvPr id="25" name="TextBox 24">
            <a:extLst>
              <a:ext uri="{FF2B5EF4-FFF2-40B4-BE49-F238E27FC236}">
                <a16:creationId xmlns:a16="http://schemas.microsoft.com/office/drawing/2014/main" id="{EE768F52-8B47-43E9-BD1F-C1368139A679}"/>
              </a:ext>
            </a:extLst>
          </p:cNvPr>
          <p:cNvSpPr txBox="1"/>
          <p:nvPr/>
        </p:nvSpPr>
        <p:spPr>
          <a:xfrm>
            <a:off x="74142" y="5766487"/>
            <a:ext cx="11681252" cy="523220"/>
          </a:xfrm>
          <a:prstGeom prst="rect">
            <a:avLst/>
          </a:prstGeom>
          <a:noFill/>
        </p:spPr>
        <p:txBody>
          <a:bodyPr wrap="square" rtlCol="0">
            <a:spAutoFit/>
          </a:bodyPr>
          <a:lstStyle/>
          <a:p>
            <a:r>
              <a:rPr lang="fr-FR" sz="1400" dirty="0"/>
              <a:t>Somme par colonne de la table ressource = Somme par colonne de la table emploi (sauf pour les secteurs de production primaire et de consommation finale)</a:t>
            </a:r>
          </a:p>
          <a:p>
            <a:r>
              <a:rPr lang="fr-FR" sz="1400" dirty="0"/>
              <a:t>Somme par ligne de la table ressource = Somme par ligne de la table emploi</a:t>
            </a:r>
          </a:p>
        </p:txBody>
      </p:sp>
      <p:pic>
        <p:nvPicPr>
          <p:cNvPr id="26" name="Picture 25">
            <a:extLst>
              <a:ext uri="{FF2B5EF4-FFF2-40B4-BE49-F238E27FC236}">
                <a16:creationId xmlns:a16="http://schemas.microsoft.com/office/drawing/2014/main" id="{6947D356-905A-434B-AF53-C4C3C0F3D8D7}"/>
              </a:ext>
            </a:extLst>
          </p:cNvPr>
          <p:cNvPicPr>
            <a:picLocks noChangeAspect="1"/>
          </p:cNvPicPr>
          <p:nvPr/>
        </p:nvPicPr>
        <p:blipFill>
          <a:blip r:embed="rId3"/>
          <a:stretch>
            <a:fillRect/>
          </a:stretch>
        </p:blipFill>
        <p:spPr>
          <a:xfrm>
            <a:off x="1119842" y="2052593"/>
            <a:ext cx="4648200" cy="1990725"/>
          </a:xfrm>
          <a:prstGeom prst="rect">
            <a:avLst/>
          </a:prstGeom>
        </p:spPr>
      </p:pic>
      <p:cxnSp>
        <p:nvCxnSpPr>
          <p:cNvPr id="21" name="Straight Connector 20">
            <a:extLst>
              <a:ext uri="{FF2B5EF4-FFF2-40B4-BE49-F238E27FC236}">
                <a16:creationId xmlns:a16="http://schemas.microsoft.com/office/drawing/2014/main" id="{111C9446-366B-4187-B5FF-C6F8AD122A1E}"/>
              </a:ext>
            </a:extLst>
          </p:cNvPr>
          <p:cNvCxnSpPr>
            <a:cxnSpLocks/>
          </p:cNvCxnSpPr>
          <p:nvPr/>
        </p:nvCxnSpPr>
        <p:spPr>
          <a:xfrm>
            <a:off x="972065" y="2586681"/>
            <a:ext cx="5511113" cy="0"/>
          </a:xfrm>
          <a:prstGeom prst="line">
            <a:avLst/>
          </a:prstGeom>
          <a:ln>
            <a:solidFill>
              <a:schemeClr val="accent1">
                <a:lumMod val="75000"/>
              </a:schemeClr>
            </a:solidFill>
          </a:ln>
        </p:spPr>
        <p:style>
          <a:lnRef idx="3">
            <a:schemeClr val="accent6"/>
          </a:lnRef>
          <a:fillRef idx="0">
            <a:schemeClr val="accent6"/>
          </a:fillRef>
          <a:effectRef idx="2">
            <a:schemeClr val="accent6"/>
          </a:effectRef>
          <a:fontRef idx="minor">
            <a:schemeClr val="tx1"/>
          </a:fontRef>
        </p:style>
      </p:cxnSp>
      <p:cxnSp>
        <p:nvCxnSpPr>
          <p:cNvPr id="3" name="Straight Connector 2">
            <a:extLst>
              <a:ext uri="{FF2B5EF4-FFF2-40B4-BE49-F238E27FC236}">
                <a16:creationId xmlns:a16="http://schemas.microsoft.com/office/drawing/2014/main" id="{68A44C22-7E7E-4D8B-A0CC-E893CBDE6066}"/>
              </a:ext>
            </a:extLst>
          </p:cNvPr>
          <p:cNvCxnSpPr/>
          <p:nvPr/>
        </p:nvCxnSpPr>
        <p:spPr>
          <a:xfrm>
            <a:off x="3764692" y="1837038"/>
            <a:ext cx="0" cy="2570205"/>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23" name="Straight Connector 22">
            <a:extLst>
              <a:ext uri="{FF2B5EF4-FFF2-40B4-BE49-F238E27FC236}">
                <a16:creationId xmlns:a16="http://schemas.microsoft.com/office/drawing/2014/main" id="{6ED75E40-FC46-44BD-AFB1-1BD6477B9427}"/>
              </a:ext>
            </a:extLst>
          </p:cNvPr>
          <p:cNvCxnSpPr>
            <a:cxnSpLocks/>
          </p:cNvCxnSpPr>
          <p:nvPr/>
        </p:nvCxnSpPr>
        <p:spPr>
          <a:xfrm>
            <a:off x="992659" y="3744097"/>
            <a:ext cx="5511113" cy="0"/>
          </a:xfrm>
          <a:prstGeom prst="line">
            <a:avLst/>
          </a:prstGeom>
          <a:ln>
            <a:solidFill>
              <a:schemeClr val="accent1">
                <a:lumMod val="75000"/>
              </a:schemeClr>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649181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AE0EF0-9769-466C-A48C-D9A7901DB9BD}"/>
              </a:ext>
            </a:extLst>
          </p:cNvPr>
          <p:cNvPicPr>
            <a:picLocks noChangeAspect="1"/>
          </p:cNvPicPr>
          <p:nvPr/>
        </p:nvPicPr>
        <p:blipFill>
          <a:blip r:embed="rId3"/>
          <a:stretch>
            <a:fillRect/>
          </a:stretch>
        </p:blipFill>
        <p:spPr>
          <a:xfrm>
            <a:off x="7317015" y="685316"/>
            <a:ext cx="4059439" cy="1803246"/>
          </a:xfrm>
          <a:prstGeom prst="rect">
            <a:avLst/>
          </a:prstGeom>
        </p:spPr>
      </p:pic>
      <p:sp>
        <p:nvSpPr>
          <p:cNvPr id="4" name="TextBox 3">
            <a:extLst>
              <a:ext uri="{FF2B5EF4-FFF2-40B4-BE49-F238E27FC236}">
                <a16:creationId xmlns:a16="http://schemas.microsoft.com/office/drawing/2014/main" id="{D6C9D874-5C48-4DA3-8E7D-8DDEEF3EA46D}"/>
              </a:ext>
            </a:extLst>
          </p:cNvPr>
          <p:cNvSpPr txBox="1"/>
          <p:nvPr/>
        </p:nvSpPr>
        <p:spPr>
          <a:xfrm>
            <a:off x="2929777" y="303748"/>
            <a:ext cx="7005055" cy="369332"/>
          </a:xfrm>
          <a:prstGeom prst="rect">
            <a:avLst/>
          </a:prstGeom>
          <a:noFill/>
        </p:spPr>
        <p:txBody>
          <a:bodyPr wrap="square" rtlCol="0">
            <a:spAutoFit/>
          </a:bodyPr>
          <a:lstStyle/>
          <a:p>
            <a:r>
              <a:rPr lang="fr-FR" dirty="0"/>
              <a:t>Table Resource Emploi (TRE): agrégation géographique</a:t>
            </a:r>
            <a:endParaRPr lang="en-US" dirty="0"/>
          </a:p>
        </p:txBody>
      </p:sp>
      <p:pic>
        <p:nvPicPr>
          <p:cNvPr id="2" name="Picture 1">
            <a:extLst>
              <a:ext uri="{FF2B5EF4-FFF2-40B4-BE49-F238E27FC236}">
                <a16:creationId xmlns:a16="http://schemas.microsoft.com/office/drawing/2014/main" id="{4B119435-9198-4B53-ADE2-F002D1A490A4}"/>
              </a:ext>
            </a:extLst>
          </p:cNvPr>
          <p:cNvPicPr>
            <a:picLocks noChangeAspect="1"/>
          </p:cNvPicPr>
          <p:nvPr/>
        </p:nvPicPr>
        <p:blipFill>
          <a:blip r:embed="rId4"/>
          <a:stretch>
            <a:fillRect/>
          </a:stretch>
        </p:blipFill>
        <p:spPr>
          <a:xfrm>
            <a:off x="4674827" y="2488785"/>
            <a:ext cx="3974904" cy="1750949"/>
          </a:xfrm>
          <a:prstGeom prst="rect">
            <a:avLst/>
          </a:prstGeom>
        </p:spPr>
      </p:pic>
      <p:pic>
        <p:nvPicPr>
          <p:cNvPr id="26" name="Picture 25">
            <a:extLst>
              <a:ext uri="{FF2B5EF4-FFF2-40B4-BE49-F238E27FC236}">
                <a16:creationId xmlns:a16="http://schemas.microsoft.com/office/drawing/2014/main" id="{6947D356-905A-434B-AF53-C4C3C0F3D8D7}"/>
              </a:ext>
            </a:extLst>
          </p:cNvPr>
          <p:cNvPicPr>
            <a:picLocks noChangeAspect="1"/>
          </p:cNvPicPr>
          <p:nvPr/>
        </p:nvPicPr>
        <p:blipFill>
          <a:blip r:embed="rId5"/>
          <a:stretch>
            <a:fillRect/>
          </a:stretch>
        </p:blipFill>
        <p:spPr>
          <a:xfrm>
            <a:off x="1602456" y="4367251"/>
            <a:ext cx="4023987" cy="1723388"/>
          </a:xfrm>
          <a:prstGeom prst="rect">
            <a:avLst/>
          </a:prstGeom>
        </p:spPr>
      </p:pic>
      <p:sp>
        <p:nvSpPr>
          <p:cNvPr id="6" name="TextBox 5">
            <a:extLst>
              <a:ext uri="{FF2B5EF4-FFF2-40B4-BE49-F238E27FC236}">
                <a16:creationId xmlns:a16="http://schemas.microsoft.com/office/drawing/2014/main" id="{F6AF2C3D-6540-4890-9BAE-A142310A1C04}"/>
              </a:ext>
            </a:extLst>
          </p:cNvPr>
          <p:cNvSpPr txBox="1"/>
          <p:nvPr/>
        </p:nvSpPr>
        <p:spPr>
          <a:xfrm>
            <a:off x="0" y="5099221"/>
            <a:ext cx="1721710" cy="307777"/>
          </a:xfrm>
          <a:prstGeom prst="rect">
            <a:avLst/>
          </a:prstGeom>
          <a:noFill/>
        </p:spPr>
        <p:txBody>
          <a:bodyPr wrap="square" rtlCol="0">
            <a:spAutoFit/>
          </a:bodyPr>
          <a:lstStyle/>
          <a:p>
            <a:r>
              <a:rPr lang="fr-FR" sz="1400" b="1" dirty="0" err="1">
                <a:solidFill>
                  <a:schemeClr val="accent6"/>
                </a:solidFill>
              </a:rPr>
              <a:t>Region</a:t>
            </a:r>
            <a:r>
              <a:rPr lang="fr-FR" sz="1400" b="1" dirty="0">
                <a:solidFill>
                  <a:schemeClr val="accent6"/>
                </a:solidFill>
              </a:rPr>
              <a:t> 1 + </a:t>
            </a:r>
            <a:r>
              <a:rPr lang="fr-FR" sz="1400" b="1" dirty="0" err="1">
                <a:solidFill>
                  <a:schemeClr val="accent6"/>
                </a:solidFill>
              </a:rPr>
              <a:t>Region</a:t>
            </a:r>
            <a:r>
              <a:rPr lang="fr-FR" sz="1400" b="1" dirty="0">
                <a:solidFill>
                  <a:schemeClr val="accent6"/>
                </a:solidFill>
              </a:rPr>
              <a:t> 2</a:t>
            </a:r>
            <a:endParaRPr lang="en-US" sz="1400" b="1" dirty="0">
              <a:solidFill>
                <a:schemeClr val="accent6"/>
              </a:solidFill>
            </a:endParaRPr>
          </a:p>
        </p:txBody>
      </p:sp>
      <p:sp>
        <p:nvSpPr>
          <p:cNvPr id="13" name="TextBox 12">
            <a:extLst>
              <a:ext uri="{FF2B5EF4-FFF2-40B4-BE49-F238E27FC236}">
                <a16:creationId xmlns:a16="http://schemas.microsoft.com/office/drawing/2014/main" id="{F7BCE162-6889-4F58-BE13-0A71DFDB7618}"/>
              </a:ext>
            </a:extLst>
          </p:cNvPr>
          <p:cNvSpPr txBox="1"/>
          <p:nvPr/>
        </p:nvSpPr>
        <p:spPr>
          <a:xfrm>
            <a:off x="3587579" y="3216876"/>
            <a:ext cx="992658" cy="307777"/>
          </a:xfrm>
          <a:prstGeom prst="rect">
            <a:avLst/>
          </a:prstGeom>
          <a:noFill/>
        </p:spPr>
        <p:txBody>
          <a:bodyPr wrap="square" rtlCol="0">
            <a:spAutoFit/>
          </a:bodyPr>
          <a:lstStyle/>
          <a:p>
            <a:r>
              <a:rPr lang="fr-FR" sz="1400" b="1" dirty="0" err="1">
                <a:solidFill>
                  <a:schemeClr val="accent6"/>
                </a:solidFill>
              </a:rPr>
              <a:t>Region</a:t>
            </a:r>
            <a:r>
              <a:rPr lang="fr-FR" sz="1400" b="1" dirty="0">
                <a:solidFill>
                  <a:schemeClr val="accent6"/>
                </a:solidFill>
              </a:rPr>
              <a:t> 1</a:t>
            </a:r>
            <a:endParaRPr lang="en-US" sz="1400" b="1" dirty="0">
              <a:solidFill>
                <a:schemeClr val="accent6"/>
              </a:solidFill>
            </a:endParaRPr>
          </a:p>
        </p:txBody>
      </p:sp>
      <p:sp>
        <p:nvSpPr>
          <p:cNvPr id="14" name="TextBox 13">
            <a:extLst>
              <a:ext uri="{FF2B5EF4-FFF2-40B4-BE49-F238E27FC236}">
                <a16:creationId xmlns:a16="http://schemas.microsoft.com/office/drawing/2014/main" id="{7843F33E-1C5E-4A52-8F57-DA2D0EC54FC3}"/>
              </a:ext>
            </a:extLst>
          </p:cNvPr>
          <p:cNvSpPr txBox="1"/>
          <p:nvPr/>
        </p:nvSpPr>
        <p:spPr>
          <a:xfrm>
            <a:off x="6145427" y="1392195"/>
            <a:ext cx="992658" cy="307777"/>
          </a:xfrm>
          <a:prstGeom prst="rect">
            <a:avLst/>
          </a:prstGeom>
          <a:noFill/>
        </p:spPr>
        <p:txBody>
          <a:bodyPr wrap="square" rtlCol="0">
            <a:spAutoFit/>
          </a:bodyPr>
          <a:lstStyle/>
          <a:p>
            <a:r>
              <a:rPr lang="fr-FR" sz="1400" b="1" dirty="0" err="1">
                <a:solidFill>
                  <a:schemeClr val="accent6"/>
                </a:solidFill>
              </a:rPr>
              <a:t>Region</a:t>
            </a:r>
            <a:r>
              <a:rPr lang="fr-FR" sz="1400" b="1" dirty="0">
                <a:solidFill>
                  <a:schemeClr val="accent6"/>
                </a:solidFill>
              </a:rPr>
              <a:t> 2</a:t>
            </a:r>
            <a:endParaRPr lang="en-US" sz="1400" b="1" dirty="0">
              <a:solidFill>
                <a:schemeClr val="accent6"/>
              </a:solidFill>
            </a:endParaRPr>
          </a:p>
        </p:txBody>
      </p:sp>
      <p:cxnSp>
        <p:nvCxnSpPr>
          <p:cNvPr id="15" name="Straight Connector 14">
            <a:extLst>
              <a:ext uri="{FF2B5EF4-FFF2-40B4-BE49-F238E27FC236}">
                <a16:creationId xmlns:a16="http://schemas.microsoft.com/office/drawing/2014/main" id="{CC13047F-5A63-4BB3-92A3-7076EF29BEEC}"/>
              </a:ext>
            </a:extLst>
          </p:cNvPr>
          <p:cNvCxnSpPr>
            <a:cxnSpLocks/>
          </p:cNvCxnSpPr>
          <p:nvPr/>
        </p:nvCxnSpPr>
        <p:spPr>
          <a:xfrm flipH="1">
            <a:off x="5379308" y="2347784"/>
            <a:ext cx="5766488" cy="3739978"/>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8" name="Straight Connector 17">
            <a:extLst>
              <a:ext uri="{FF2B5EF4-FFF2-40B4-BE49-F238E27FC236}">
                <a16:creationId xmlns:a16="http://schemas.microsoft.com/office/drawing/2014/main" id="{133CE3F7-EE90-4D7D-9A94-2055F074A183}"/>
              </a:ext>
            </a:extLst>
          </p:cNvPr>
          <p:cNvCxnSpPr>
            <a:cxnSpLocks/>
          </p:cNvCxnSpPr>
          <p:nvPr/>
        </p:nvCxnSpPr>
        <p:spPr>
          <a:xfrm flipH="1">
            <a:off x="5358713" y="2178908"/>
            <a:ext cx="5766488" cy="3739978"/>
          </a:xfrm>
          <a:prstGeom prst="line">
            <a:avLst/>
          </a:prstGeom>
          <a:ln/>
        </p:spPr>
        <p:style>
          <a:lnRef idx="3">
            <a:schemeClr val="accent6"/>
          </a:lnRef>
          <a:fillRef idx="0">
            <a:schemeClr val="accent6"/>
          </a:fillRef>
          <a:effectRef idx="2">
            <a:schemeClr val="accent6"/>
          </a:effectRef>
          <a:fontRef idx="minor">
            <a:schemeClr val="tx1"/>
          </a:fontRef>
        </p:style>
      </p:cxnSp>
      <p:sp>
        <p:nvSpPr>
          <p:cNvPr id="19" name="TextBox 18">
            <a:extLst>
              <a:ext uri="{FF2B5EF4-FFF2-40B4-BE49-F238E27FC236}">
                <a16:creationId xmlns:a16="http://schemas.microsoft.com/office/drawing/2014/main" id="{17FCD9D8-0473-4E4B-B8C9-B2C8E4ADDC5F}"/>
              </a:ext>
            </a:extLst>
          </p:cNvPr>
          <p:cNvSpPr txBox="1"/>
          <p:nvPr/>
        </p:nvSpPr>
        <p:spPr>
          <a:xfrm>
            <a:off x="8567350" y="4555524"/>
            <a:ext cx="3188043" cy="954107"/>
          </a:xfrm>
          <a:prstGeom prst="rect">
            <a:avLst/>
          </a:prstGeom>
          <a:noFill/>
        </p:spPr>
        <p:txBody>
          <a:bodyPr wrap="square" rtlCol="0">
            <a:spAutoFit/>
          </a:bodyPr>
          <a:lstStyle/>
          <a:p>
            <a:r>
              <a:rPr lang="fr-FR" sz="1400" dirty="0"/>
              <a:t>Somme (sur chaque table région) des valeurs des cellules de même indice de chaque table région = valeur dans table agrégé</a:t>
            </a:r>
          </a:p>
        </p:txBody>
      </p:sp>
    </p:spTree>
    <p:extLst>
      <p:ext uri="{BB962C8B-B14F-4D97-AF65-F5344CB8AC3E}">
        <p14:creationId xmlns:p14="http://schemas.microsoft.com/office/powerpoint/2010/main" val="3510632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C9D874-5C48-4DA3-8E7D-8DDEEF3EA46D}"/>
              </a:ext>
            </a:extLst>
          </p:cNvPr>
          <p:cNvSpPr txBox="1"/>
          <p:nvPr/>
        </p:nvSpPr>
        <p:spPr>
          <a:xfrm>
            <a:off x="2929777" y="303748"/>
            <a:ext cx="7005055" cy="369332"/>
          </a:xfrm>
          <a:prstGeom prst="rect">
            <a:avLst/>
          </a:prstGeom>
          <a:noFill/>
        </p:spPr>
        <p:txBody>
          <a:bodyPr wrap="square" rtlCol="0">
            <a:spAutoFit/>
          </a:bodyPr>
          <a:lstStyle/>
          <a:p>
            <a:r>
              <a:rPr lang="fr-FR" dirty="0"/>
              <a:t>Table Resource Emploi (TRE): agrégation par secteurs et par produits</a:t>
            </a:r>
            <a:endParaRPr lang="en-US" dirty="0"/>
          </a:p>
        </p:txBody>
      </p:sp>
      <p:pic>
        <p:nvPicPr>
          <p:cNvPr id="3" name="Picture 2">
            <a:extLst>
              <a:ext uri="{FF2B5EF4-FFF2-40B4-BE49-F238E27FC236}">
                <a16:creationId xmlns:a16="http://schemas.microsoft.com/office/drawing/2014/main" id="{9C6032A8-A01B-4808-84D7-8CAC4F408CF1}"/>
              </a:ext>
            </a:extLst>
          </p:cNvPr>
          <p:cNvPicPr>
            <a:picLocks noChangeAspect="1"/>
          </p:cNvPicPr>
          <p:nvPr/>
        </p:nvPicPr>
        <p:blipFill>
          <a:blip r:embed="rId3"/>
          <a:stretch>
            <a:fillRect/>
          </a:stretch>
        </p:blipFill>
        <p:spPr>
          <a:xfrm>
            <a:off x="311286" y="2039059"/>
            <a:ext cx="5405105" cy="2231384"/>
          </a:xfrm>
          <a:prstGeom prst="rect">
            <a:avLst/>
          </a:prstGeom>
        </p:spPr>
      </p:pic>
      <p:pic>
        <p:nvPicPr>
          <p:cNvPr id="7" name="Picture 6">
            <a:extLst>
              <a:ext uri="{FF2B5EF4-FFF2-40B4-BE49-F238E27FC236}">
                <a16:creationId xmlns:a16="http://schemas.microsoft.com/office/drawing/2014/main" id="{1EB9FA3D-DE81-463D-9E4A-432F104D3365}"/>
              </a:ext>
            </a:extLst>
          </p:cNvPr>
          <p:cNvPicPr>
            <a:picLocks noChangeAspect="1"/>
          </p:cNvPicPr>
          <p:nvPr/>
        </p:nvPicPr>
        <p:blipFill>
          <a:blip r:embed="rId4"/>
          <a:stretch>
            <a:fillRect/>
          </a:stretch>
        </p:blipFill>
        <p:spPr>
          <a:xfrm>
            <a:off x="6696075" y="2013930"/>
            <a:ext cx="4763577" cy="2402428"/>
          </a:xfrm>
          <a:prstGeom prst="rect">
            <a:avLst/>
          </a:prstGeom>
        </p:spPr>
      </p:pic>
      <p:sp>
        <p:nvSpPr>
          <p:cNvPr id="16" name="TextBox 15">
            <a:extLst>
              <a:ext uri="{FF2B5EF4-FFF2-40B4-BE49-F238E27FC236}">
                <a16:creationId xmlns:a16="http://schemas.microsoft.com/office/drawing/2014/main" id="{F5634386-37B9-40C4-AC6F-3126F1E18455}"/>
              </a:ext>
            </a:extLst>
          </p:cNvPr>
          <p:cNvSpPr txBox="1"/>
          <p:nvPr/>
        </p:nvSpPr>
        <p:spPr>
          <a:xfrm>
            <a:off x="1849043" y="1579912"/>
            <a:ext cx="1281336" cy="276999"/>
          </a:xfrm>
          <a:prstGeom prst="rect">
            <a:avLst/>
          </a:prstGeom>
          <a:noFill/>
        </p:spPr>
        <p:txBody>
          <a:bodyPr wrap="square" rtlCol="0">
            <a:spAutoFit/>
          </a:bodyPr>
          <a:lstStyle/>
          <a:p>
            <a:r>
              <a:rPr lang="fr-FR" sz="1200" b="1" dirty="0"/>
              <a:t>Vue désagrégée</a:t>
            </a:r>
            <a:endParaRPr lang="en-US" sz="1200" b="1" dirty="0"/>
          </a:p>
        </p:txBody>
      </p:sp>
      <p:sp>
        <p:nvSpPr>
          <p:cNvPr id="17" name="TextBox 16">
            <a:extLst>
              <a:ext uri="{FF2B5EF4-FFF2-40B4-BE49-F238E27FC236}">
                <a16:creationId xmlns:a16="http://schemas.microsoft.com/office/drawing/2014/main" id="{B2E8E2EF-A0CD-451B-8095-72E6C14F8E61}"/>
              </a:ext>
            </a:extLst>
          </p:cNvPr>
          <p:cNvSpPr txBox="1"/>
          <p:nvPr/>
        </p:nvSpPr>
        <p:spPr>
          <a:xfrm>
            <a:off x="8113918" y="1584031"/>
            <a:ext cx="2933022" cy="276999"/>
          </a:xfrm>
          <a:prstGeom prst="rect">
            <a:avLst/>
          </a:prstGeom>
          <a:noFill/>
        </p:spPr>
        <p:txBody>
          <a:bodyPr wrap="square" rtlCol="0">
            <a:spAutoFit/>
          </a:bodyPr>
          <a:lstStyle/>
          <a:p>
            <a:r>
              <a:rPr lang="fr-FR" sz="1200" b="1" dirty="0"/>
              <a:t>Vue avec secteurs et produits agrégés</a:t>
            </a:r>
            <a:endParaRPr lang="en-US" sz="1200" b="1" dirty="0"/>
          </a:p>
        </p:txBody>
      </p:sp>
      <p:sp>
        <p:nvSpPr>
          <p:cNvPr id="20" name="TextBox 19">
            <a:extLst>
              <a:ext uri="{FF2B5EF4-FFF2-40B4-BE49-F238E27FC236}">
                <a16:creationId xmlns:a16="http://schemas.microsoft.com/office/drawing/2014/main" id="{CA9D6691-991D-4DE3-8BB8-3DAFCCD6FD74}"/>
              </a:ext>
            </a:extLst>
          </p:cNvPr>
          <p:cNvSpPr txBox="1"/>
          <p:nvPr/>
        </p:nvSpPr>
        <p:spPr>
          <a:xfrm>
            <a:off x="3122139" y="5181600"/>
            <a:ext cx="8180175" cy="1384995"/>
          </a:xfrm>
          <a:prstGeom prst="rect">
            <a:avLst/>
          </a:prstGeom>
          <a:noFill/>
        </p:spPr>
        <p:txBody>
          <a:bodyPr wrap="square" rtlCol="0">
            <a:spAutoFit/>
          </a:bodyPr>
          <a:lstStyle/>
          <a:p>
            <a:r>
              <a:rPr lang="fr-FR" sz="1400" dirty="0"/>
              <a:t>Contraintes:</a:t>
            </a:r>
          </a:p>
          <a:p>
            <a:pPr marL="171450" lvl="0" indent="-171450">
              <a:buFontTx/>
              <a:buChar char="-"/>
              <a:defRPr/>
            </a:pPr>
            <a:r>
              <a:rPr lang="fr-FR" sz="1400" dirty="0"/>
              <a:t>la somme des valeurs des productions de secteurs désagrégés = production du secteur agrégé </a:t>
            </a:r>
          </a:p>
          <a:p>
            <a:pPr marL="171450" lvl="0" indent="-171450">
              <a:buFontTx/>
              <a:buChar char="-"/>
              <a:defRPr/>
            </a:pPr>
            <a:r>
              <a:rPr lang="fr-FR" sz="1400" dirty="0"/>
              <a:t>la somme des valeurs des consommations de secteurs désagrégés = consommation du secteur agrégé </a:t>
            </a:r>
          </a:p>
          <a:p>
            <a:pPr marL="171450" lvl="0" indent="-171450">
              <a:buFontTx/>
              <a:buChar char="-"/>
              <a:defRPr/>
            </a:pPr>
            <a:endParaRPr lang="fr-FR" sz="1400" dirty="0"/>
          </a:p>
          <a:p>
            <a:pPr marL="171450" lvl="0" indent="-171450">
              <a:buFontTx/>
              <a:buChar char="-"/>
              <a:defRPr/>
            </a:pPr>
            <a:r>
              <a:rPr lang="fr-FR" sz="1400" dirty="0"/>
              <a:t>la somme des valeurs des productions de produits désagrégés = production du produit agrégé </a:t>
            </a:r>
          </a:p>
          <a:p>
            <a:pPr marL="171450" lvl="0" indent="-171450">
              <a:buFontTx/>
              <a:buChar char="-"/>
              <a:defRPr/>
            </a:pPr>
            <a:r>
              <a:rPr lang="fr-FR" sz="1400" dirty="0"/>
              <a:t>la somme des valeurs des consommations de produits désagrégés = consommations du produit agrégé </a:t>
            </a:r>
          </a:p>
        </p:txBody>
      </p:sp>
    </p:spTree>
    <p:extLst>
      <p:ext uri="{BB962C8B-B14F-4D97-AF65-F5344CB8AC3E}">
        <p14:creationId xmlns:p14="http://schemas.microsoft.com/office/powerpoint/2010/main" val="249098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2BC965-7AC3-4A96-B4D3-C2EE611E3482}"/>
              </a:ext>
            </a:extLst>
          </p:cNvPr>
          <p:cNvSpPr txBox="1"/>
          <p:nvPr/>
        </p:nvSpPr>
        <p:spPr>
          <a:xfrm>
            <a:off x="2929777" y="303748"/>
            <a:ext cx="7005055" cy="369332"/>
          </a:xfrm>
          <a:prstGeom prst="rect">
            <a:avLst/>
          </a:prstGeom>
          <a:noFill/>
        </p:spPr>
        <p:txBody>
          <a:bodyPr wrap="square" rtlCol="0">
            <a:spAutoFit/>
          </a:bodyPr>
          <a:lstStyle/>
          <a:p>
            <a:r>
              <a:rPr lang="fr-FR" dirty="0"/>
              <a:t>Table Resource Emploi (TRE): le problème d’optimisation</a:t>
            </a:r>
            <a:endParaRPr lang="en-US" dirty="0"/>
          </a:p>
        </p:txBody>
      </p:sp>
      <p:pic>
        <p:nvPicPr>
          <p:cNvPr id="6" name="Picture 5">
            <a:extLst>
              <a:ext uri="{FF2B5EF4-FFF2-40B4-BE49-F238E27FC236}">
                <a16:creationId xmlns:a16="http://schemas.microsoft.com/office/drawing/2014/main" id="{ABDE73FA-C5A9-4FC3-8CC0-238C3D802266}"/>
              </a:ext>
            </a:extLst>
          </p:cNvPr>
          <p:cNvPicPr>
            <a:picLocks noChangeAspect="1"/>
          </p:cNvPicPr>
          <p:nvPr/>
        </p:nvPicPr>
        <p:blipFill>
          <a:blip r:embed="rId3"/>
          <a:stretch>
            <a:fillRect/>
          </a:stretch>
        </p:blipFill>
        <p:spPr>
          <a:xfrm>
            <a:off x="420417" y="1510422"/>
            <a:ext cx="3055951" cy="1676047"/>
          </a:xfrm>
          <a:prstGeom prst="rect">
            <a:avLst/>
          </a:prstGeom>
        </p:spPr>
      </p:pic>
      <p:sp>
        <p:nvSpPr>
          <p:cNvPr id="7" name="TextBox 6">
            <a:extLst>
              <a:ext uri="{FF2B5EF4-FFF2-40B4-BE49-F238E27FC236}">
                <a16:creationId xmlns:a16="http://schemas.microsoft.com/office/drawing/2014/main" id="{7D88B337-9F87-4D1C-9750-6222B403C225}"/>
              </a:ext>
            </a:extLst>
          </p:cNvPr>
          <p:cNvSpPr txBox="1"/>
          <p:nvPr/>
        </p:nvSpPr>
        <p:spPr>
          <a:xfrm>
            <a:off x="717831" y="1024997"/>
            <a:ext cx="2424203" cy="276999"/>
          </a:xfrm>
          <a:prstGeom prst="rect">
            <a:avLst/>
          </a:prstGeom>
          <a:noFill/>
        </p:spPr>
        <p:txBody>
          <a:bodyPr wrap="square" rtlCol="0">
            <a:spAutoFit/>
          </a:bodyPr>
          <a:lstStyle/>
          <a:p>
            <a:r>
              <a:rPr lang="fr-FR" sz="1200" b="1" dirty="0">
                <a:solidFill>
                  <a:schemeClr val="accent6"/>
                </a:solidFill>
              </a:rPr>
              <a:t>Coller au maximum aux données</a:t>
            </a:r>
          </a:p>
        </p:txBody>
      </p:sp>
      <p:pic>
        <p:nvPicPr>
          <p:cNvPr id="9" name="Picture 8">
            <a:extLst>
              <a:ext uri="{FF2B5EF4-FFF2-40B4-BE49-F238E27FC236}">
                <a16:creationId xmlns:a16="http://schemas.microsoft.com/office/drawing/2014/main" id="{F62525B0-BCB9-4BB9-ACA5-23252F59841D}"/>
              </a:ext>
            </a:extLst>
          </p:cNvPr>
          <p:cNvPicPr>
            <a:picLocks noChangeAspect="1"/>
          </p:cNvPicPr>
          <p:nvPr/>
        </p:nvPicPr>
        <p:blipFill>
          <a:blip r:embed="rId4"/>
          <a:stretch>
            <a:fillRect/>
          </a:stretch>
        </p:blipFill>
        <p:spPr>
          <a:xfrm>
            <a:off x="4695567" y="1130600"/>
            <a:ext cx="4434531" cy="1568965"/>
          </a:xfrm>
          <a:prstGeom prst="rect">
            <a:avLst/>
          </a:prstGeom>
        </p:spPr>
      </p:pic>
      <p:sp>
        <p:nvSpPr>
          <p:cNvPr id="10" name="TextBox 9">
            <a:extLst>
              <a:ext uri="{FF2B5EF4-FFF2-40B4-BE49-F238E27FC236}">
                <a16:creationId xmlns:a16="http://schemas.microsoft.com/office/drawing/2014/main" id="{7EECEA60-34F9-42C0-BA52-6CB63659445A}"/>
              </a:ext>
            </a:extLst>
          </p:cNvPr>
          <p:cNvSpPr txBox="1"/>
          <p:nvPr/>
        </p:nvSpPr>
        <p:spPr>
          <a:xfrm>
            <a:off x="5417518" y="971452"/>
            <a:ext cx="1765876" cy="276999"/>
          </a:xfrm>
          <a:prstGeom prst="rect">
            <a:avLst/>
          </a:prstGeom>
          <a:noFill/>
        </p:spPr>
        <p:txBody>
          <a:bodyPr wrap="square" rtlCol="0">
            <a:spAutoFit/>
          </a:bodyPr>
          <a:lstStyle/>
          <a:p>
            <a:r>
              <a:rPr lang="fr-FR" sz="1200" b="1" dirty="0">
                <a:solidFill>
                  <a:schemeClr val="accent6"/>
                </a:solidFill>
              </a:rPr>
              <a:t>Tout en respectant</a:t>
            </a:r>
          </a:p>
        </p:txBody>
      </p:sp>
      <p:pic>
        <p:nvPicPr>
          <p:cNvPr id="12" name="Picture 11">
            <a:extLst>
              <a:ext uri="{FF2B5EF4-FFF2-40B4-BE49-F238E27FC236}">
                <a16:creationId xmlns:a16="http://schemas.microsoft.com/office/drawing/2014/main" id="{EAEFA2A4-31F4-4D4F-99EC-8B3E49FEFB85}"/>
              </a:ext>
            </a:extLst>
          </p:cNvPr>
          <p:cNvPicPr>
            <a:picLocks noChangeAspect="1"/>
          </p:cNvPicPr>
          <p:nvPr/>
        </p:nvPicPr>
        <p:blipFill>
          <a:blip r:embed="rId5"/>
          <a:stretch>
            <a:fillRect/>
          </a:stretch>
        </p:blipFill>
        <p:spPr>
          <a:xfrm>
            <a:off x="4291914" y="2990479"/>
            <a:ext cx="3328086" cy="1760790"/>
          </a:xfrm>
          <a:prstGeom prst="rect">
            <a:avLst/>
          </a:prstGeom>
        </p:spPr>
      </p:pic>
      <p:cxnSp>
        <p:nvCxnSpPr>
          <p:cNvPr id="14" name="Straight Connector 13">
            <a:extLst>
              <a:ext uri="{FF2B5EF4-FFF2-40B4-BE49-F238E27FC236}">
                <a16:creationId xmlns:a16="http://schemas.microsoft.com/office/drawing/2014/main" id="{FD25831C-7521-4246-B8F1-54D48E52C716}"/>
              </a:ext>
            </a:extLst>
          </p:cNvPr>
          <p:cNvCxnSpPr/>
          <p:nvPr/>
        </p:nvCxnSpPr>
        <p:spPr>
          <a:xfrm>
            <a:off x="3937686" y="897924"/>
            <a:ext cx="57665" cy="55440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A6043235-BDF2-4FFC-ADC3-BD2BD6212DAC}"/>
              </a:ext>
            </a:extLst>
          </p:cNvPr>
          <p:cNvPicPr>
            <a:picLocks noChangeAspect="1"/>
          </p:cNvPicPr>
          <p:nvPr/>
        </p:nvPicPr>
        <p:blipFill>
          <a:blip r:embed="rId6"/>
          <a:stretch>
            <a:fillRect/>
          </a:stretch>
        </p:blipFill>
        <p:spPr>
          <a:xfrm>
            <a:off x="4497859" y="4930784"/>
            <a:ext cx="6030097" cy="1736070"/>
          </a:xfrm>
          <a:prstGeom prst="rect">
            <a:avLst/>
          </a:prstGeom>
        </p:spPr>
      </p:pic>
      <p:sp>
        <p:nvSpPr>
          <p:cNvPr id="18" name="TextBox 17">
            <a:extLst>
              <a:ext uri="{FF2B5EF4-FFF2-40B4-BE49-F238E27FC236}">
                <a16:creationId xmlns:a16="http://schemas.microsoft.com/office/drawing/2014/main" id="{AE4DDA52-9A2D-4DDC-A230-A84A6F039666}"/>
              </a:ext>
            </a:extLst>
          </p:cNvPr>
          <p:cNvSpPr txBox="1"/>
          <p:nvPr/>
        </p:nvSpPr>
        <p:spPr>
          <a:xfrm>
            <a:off x="10758616" y="1392195"/>
            <a:ext cx="230660" cy="369332"/>
          </a:xfrm>
          <a:prstGeom prst="rect">
            <a:avLst/>
          </a:prstGeom>
          <a:noFill/>
        </p:spPr>
        <p:txBody>
          <a:bodyPr wrap="square" rtlCol="0">
            <a:spAutoFit/>
          </a:bodyPr>
          <a:lstStyle/>
          <a:p>
            <a:r>
              <a:rPr lang="fr-FR" dirty="0"/>
              <a:t>1</a:t>
            </a:r>
            <a:endParaRPr lang="en-US" dirty="0"/>
          </a:p>
        </p:txBody>
      </p:sp>
      <p:sp>
        <p:nvSpPr>
          <p:cNvPr id="19" name="TextBox 18">
            <a:extLst>
              <a:ext uri="{FF2B5EF4-FFF2-40B4-BE49-F238E27FC236}">
                <a16:creationId xmlns:a16="http://schemas.microsoft.com/office/drawing/2014/main" id="{650C2BA8-0E61-46D1-9909-671C5AD8C076}"/>
              </a:ext>
            </a:extLst>
          </p:cNvPr>
          <p:cNvSpPr txBox="1"/>
          <p:nvPr/>
        </p:nvSpPr>
        <p:spPr>
          <a:xfrm>
            <a:off x="10762735" y="3538152"/>
            <a:ext cx="230660" cy="369332"/>
          </a:xfrm>
          <a:prstGeom prst="rect">
            <a:avLst/>
          </a:prstGeom>
          <a:noFill/>
        </p:spPr>
        <p:txBody>
          <a:bodyPr wrap="square" rtlCol="0">
            <a:spAutoFit/>
          </a:bodyPr>
          <a:lstStyle/>
          <a:p>
            <a:r>
              <a:rPr lang="fr-FR" dirty="0"/>
              <a:t>2</a:t>
            </a:r>
            <a:endParaRPr lang="en-US" dirty="0"/>
          </a:p>
        </p:txBody>
      </p:sp>
      <p:sp>
        <p:nvSpPr>
          <p:cNvPr id="20" name="TextBox 19">
            <a:extLst>
              <a:ext uri="{FF2B5EF4-FFF2-40B4-BE49-F238E27FC236}">
                <a16:creationId xmlns:a16="http://schemas.microsoft.com/office/drawing/2014/main" id="{0B11D3A5-E518-4766-9887-25EB0CA10ADC}"/>
              </a:ext>
            </a:extLst>
          </p:cNvPr>
          <p:cNvSpPr txBox="1"/>
          <p:nvPr/>
        </p:nvSpPr>
        <p:spPr>
          <a:xfrm>
            <a:off x="10865708" y="5700585"/>
            <a:ext cx="230660" cy="369332"/>
          </a:xfrm>
          <a:prstGeom prst="rect">
            <a:avLst/>
          </a:prstGeom>
          <a:noFill/>
        </p:spPr>
        <p:txBody>
          <a:bodyPr wrap="square" rtlCol="0">
            <a:spAutoFit/>
          </a:bodyPr>
          <a:lstStyle/>
          <a:p>
            <a:r>
              <a:rPr lang="fr-FR" dirty="0"/>
              <a:t>3</a:t>
            </a:r>
            <a:endParaRPr lang="en-US" dirty="0"/>
          </a:p>
        </p:txBody>
      </p:sp>
      <p:sp>
        <p:nvSpPr>
          <p:cNvPr id="21" name="TextBox 20">
            <a:extLst>
              <a:ext uri="{FF2B5EF4-FFF2-40B4-BE49-F238E27FC236}">
                <a16:creationId xmlns:a16="http://schemas.microsoft.com/office/drawing/2014/main" id="{14E23C73-490E-49F8-822E-896D94C87CB4}"/>
              </a:ext>
            </a:extLst>
          </p:cNvPr>
          <p:cNvSpPr txBox="1"/>
          <p:nvPr/>
        </p:nvSpPr>
        <p:spPr>
          <a:xfrm>
            <a:off x="907301" y="6503159"/>
            <a:ext cx="2424203" cy="276999"/>
          </a:xfrm>
          <a:prstGeom prst="rect">
            <a:avLst/>
          </a:prstGeom>
          <a:noFill/>
        </p:spPr>
        <p:txBody>
          <a:bodyPr wrap="square" rtlCol="0">
            <a:spAutoFit/>
          </a:bodyPr>
          <a:lstStyle/>
          <a:p>
            <a:r>
              <a:rPr lang="fr-FR" sz="1200" b="1" dirty="0"/>
              <a:t>Fonction objective</a:t>
            </a:r>
          </a:p>
        </p:txBody>
      </p:sp>
      <p:sp>
        <p:nvSpPr>
          <p:cNvPr id="22" name="TextBox 21">
            <a:extLst>
              <a:ext uri="{FF2B5EF4-FFF2-40B4-BE49-F238E27FC236}">
                <a16:creationId xmlns:a16="http://schemas.microsoft.com/office/drawing/2014/main" id="{C403C473-C035-45C1-8A2B-00D164F9320E}"/>
              </a:ext>
            </a:extLst>
          </p:cNvPr>
          <p:cNvSpPr txBox="1"/>
          <p:nvPr/>
        </p:nvSpPr>
        <p:spPr>
          <a:xfrm>
            <a:off x="6208349" y="6581001"/>
            <a:ext cx="2424203" cy="276999"/>
          </a:xfrm>
          <a:prstGeom prst="rect">
            <a:avLst/>
          </a:prstGeom>
          <a:noFill/>
        </p:spPr>
        <p:txBody>
          <a:bodyPr wrap="square" rtlCol="0">
            <a:spAutoFit/>
          </a:bodyPr>
          <a:lstStyle/>
          <a:p>
            <a:r>
              <a:rPr lang="fr-FR" sz="1200" b="1" dirty="0"/>
              <a:t>Contraintes</a:t>
            </a:r>
          </a:p>
        </p:txBody>
      </p:sp>
    </p:spTree>
    <p:extLst>
      <p:ext uri="{BB962C8B-B14F-4D97-AF65-F5344CB8AC3E}">
        <p14:creationId xmlns:p14="http://schemas.microsoft.com/office/powerpoint/2010/main" val="3700989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2D2269-0296-49CE-8006-C2A0FF5B05E3}"/>
              </a:ext>
            </a:extLst>
          </p:cNvPr>
          <p:cNvSpPr txBox="1"/>
          <p:nvPr/>
        </p:nvSpPr>
        <p:spPr>
          <a:xfrm>
            <a:off x="2929777" y="303748"/>
            <a:ext cx="7005055" cy="369332"/>
          </a:xfrm>
          <a:prstGeom prst="rect">
            <a:avLst/>
          </a:prstGeom>
          <a:noFill/>
        </p:spPr>
        <p:txBody>
          <a:bodyPr wrap="square" rtlCol="0">
            <a:spAutoFit/>
          </a:bodyPr>
          <a:lstStyle/>
          <a:p>
            <a:r>
              <a:rPr lang="fr-FR" dirty="0"/>
              <a:t>Table Resource Emploi (TRE): ça se complique !</a:t>
            </a:r>
            <a:endParaRPr lang="en-US" dirty="0"/>
          </a:p>
        </p:txBody>
      </p:sp>
      <p:sp>
        <p:nvSpPr>
          <p:cNvPr id="5" name="TextBox 4">
            <a:extLst>
              <a:ext uri="{FF2B5EF4-FFF2-40B4-BE49-F238E27FC236}">
                <a16:creationId xmlns:a16="http://schemas.microsoft.com/office/drawing/2014/main" id="{1FC36DA2-AF8A-4439-A236-66645A547BD7}"/>
              </a:ext>
            </a:extLst>
          </p:cNvPr>
          <p:cNvSpPr txBox="1"/>
          <p:nvPr/>
        </p:nvSpPr>
        <p:spPr>
          <a:xfrm>
            <a:off x="1598141" y="1729946"/>
            <a:ext cx="9020432" cy="923330"/>
          </a:xfrm>
          <a:prstGeom prst="rect">
            <a:avLst/>
          </a:prstGeom>
          <a:noFill/>
        </p:spPr>
        <p:txBody>
          <a:bodyPr wrap="square" rtlCol="0">
            <a:spAutoFit/>
          </a:bodyPr>
          <a:lstStyle/>
          <a:p>
            <a:pPr marL="285750" indent="-285750">
              <a:buFont typeface="Arial" panose="020B0604020202020204" pitchFamily="34" charset="0"/>
              <a:buChar char="•"/>
            </a:pPr>
            <a:r>
              <a:rPr lang="fr-FR" dirty="0"/>
              <a:t>Incertitudes sur les données d’entrée -&gt; incertitude en sortie</a:t>
            </a:r>
          </a:p>
          <a:p>
            <a:pPr marL="285750" indent="-285750">
              <a:buFont typeface="Arial" panose="020B0604020202020204" pitchFamily="34" charset="0"/>
              <a:buChar char="•"/>
            </a:pPr>
            <a:r>
              <a:rPr lang="fr-FR" dirty="0"/>
              <a:t>Trouver la bonne unité « équivalente » qui se conserve (m3 eq bois fibre)</a:t>
            </a:r>
          </a:p>
          <a:p>
            <a:pPr marL="285750" indent="-285750">
              <a:buFont typeface="Arial" panose="020B0604020202020204" pitchFamily="34" charset="0"/>
              <a:buChar char="•"/>
            </a:pPr>
            <a:r>
              <a:rPr lang="fr-FR" dirty="0"/>
              <a:t>Ajout d’autres « lois » de conservation (filière lait-&gt;conservation de la matière grasse)</a:t>
            </a:r>
            <a:endParaRPr lang="en-US" dirty="0"/>
          </a:p>
        </p:txBody>
      </p:sp>
    </p:spTree>
    <p:extLst>
      <p:ext uri="{BB962C8B-B14F-4D97-AF65-F5344CB8AC3E}">
        <p14:creationId xmlns:p14="http://schemas.microsoft.com/office/powerpoint/2010/main" val="3321781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C9E0E-043E-4EF0-873B-BEB04FD5C32F}"/>
              </a:ext>
            </a:extLst>
          </p:cNvPr>
          <p:cNvSpPr txBox="1"/>
          <p:nvPr/>
        </p:nvSpPr>
        <p:spPr>
          <a:xfrm>
            <a:off x="2929777" y="303748"/>
            <a:ext cx="7005055" cy="369332"/>
          </a:xfrm>
          <a:prstGeom prst="rect">
            <a:avLst/>
          </a:prstGeom>
          <a:noFill/>
        </p:spPr>
        <p:txBody>
          <a:bodyPr wrap="square" rtlCol="0">
            <a:spAutoFit/>
          </a:bodyPr>
          <a:lstStyle/>
          <a:p>
            <a:r>
              <a:rPr lang="fr-FR" dirty="0"/>
              <a:t>Table Resource Emploi (TRE): mise en forme des données</a:t>
            </a:r>
            <a:endParaRPr lang="en-US" dirty="0"/>
          </a:p>
        </p:txBody>
      </p:sp>
      <p:graphicFrame>
        <p:nvGraphicFramePr>
          <p:cNvPr id="5" name="Diagram 4">
            <a:extLst>
              <a:ext uri="{FF2B5EF4-FFF2-40B4-BE49-F238E27FC236}">
                <a16:creationId xmlns:a16="http://schemas.microsoft.com/office/drawing/2014/main" id="{69A03C4E-601F-45AD-B12F-AB6E8EF85A42}"/>
              </a:ext>
            </a:extLst>
          </p:cNvPr>
          <p:cNvGraphicFramePr/>
          <p:nvPr>
            <p:extLst>
              <p:ext uri="{D42A27DB-BD31-4B8C-83A1-F6EECF244321}">
                <p14:modId xmlns:p14="http://schemas.microsoft.com/office/powerpoint/2010/main" val="1317144129"/>
              </p:ext>
            </p:extLst>
          </p:nvPr>
        </p:nvGraphicFramePr>
        <p:xfrm>
          <a:off x="749644" y="950327"/>
          <a:ext cx="10956324" cy="4849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Arrow Connector 6">
            <a:extLst>
              <a:ext uri="{FF2B5EF4-FFF2-40B4-BE49-F238E27FC236}">
                <a16:creationId xmlns:a16="http://schemas.microsoft.com/office/drawing/2014/main" id="{ACC2A7BC-CA86-4453-BD70-85F1A95B6226}"/>
              </a:ext>
            </a:extLst>
          </p:cNvPr>
          <p:cNvCxnSpPr/>
          <p:nvPr/>
        </p:nvCxnSpPr>
        <p:spPr>
          <a:xfrm>
            <a:off x="5272216" y="1754659"/>
            <a:ext cx="5387546"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618487CF-7429-4778-9352-15823DCBEFA9}"/>
              </a:ext>
            </a:extLst>
          </p:cNvPr>
          <p:cNvSpPr txBox="1"/>
          <p:nvPr/>
        </p:nvSpPr>
        <p:spPr>
          <a:xfrm>
            <a:off x="7286325" y="1260909"/>
            <a:ext cx="1568918" cy="369332"/>
          </a:xfrm>
          <a:prstGeom prst="rect">
            <a:avLst/>
          </a:prstGeom>
          <a:noFill/>
        </p:spPr>
        <p:txBody>
          <a:bodyPr wrap="square" rtlCol="0">
            <a:spAutoFit/>
          </a:bodyPr>
          <a:lstStyle/>
          <a:p>
            <a:r>
              <a:rPr lang="fr-FR" dirty="0"/>
              <a:t>Outil Logiciel</a:t>
            </a:r>
            <a:endParaRPr lang="en-US" dirty="0"/>
          </a:p>
        </p:txBody>
      </p:sp>
      <p:cxnSp>
        <p:nvCxnSpPr>
          <p:cNvPr id="9" name="Straight Arrow Connector 8">
            <a:extLst>
              <a:ext uri="{FF2B5EF4-FFF2-40B4-BE49-F238E27FC236}">
                <a16:creationId xmlns:a16="http://schemas.microsoft.com/office/drawing/2014/main" id="{D2E26A7D-1C07-4C9E-96AF-FF4C28C3C8BA}"/>
              </a:ext>
            </a:extLst>
          </p:cNvPr>
          <p:cNvCxnSpPr>
            <a:cxnSpLocks/>
          </p:cNvCxnSpPr>
          <p:nvPr/>
        </p:nvCxnSpPr>
        <p:spPr>
          <a:xfrm flipV="1">
            <a:off x="2310063" y="1732547"/>
            <a:ext cx="2637322" cy="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F0ECC974-4E87-4AA5-97E4-3E0DBF3BEA34}"/>
              </a:ext>
            </a:extLst>
          </p:cNvPr>
          <p:cNvSpPr txBox="1"/>
          <p:nvPr/>
        </p:nvSpPr>
        <p:spPr>
          <a:xfrm>
            <a:off x="2828224" y="1230429"/>
            <a:ext cx="1568918" cy="369332"/>
          </a:xfrm>
          <a:prstGeom prst="rect">
            <a:avLst/>
          </a:prstGeom>
          <a:noFill/>
        </p:spPr>
        <p:txBody>
          <a:bodyPr wrap="square" rtlCol="0">
            <a:spAutoFit/>
          </a:bodyPr>
          <a:lstStyle/>
          <a:p>
            <a:r>
              <a:rPr lang="fr-FR" dirty="0"/>
              <a:t>Gros du travail</a:t>
            </a:r>
            <a:endParaRPr lang="en-US" dirty="0"/>
          </a:p>
        </p:txBody>
      </p:sp>
    </p:spTree>
    <p:extLst>
      <p:ext uri="{BB962C8B-B14F-4D97-AF65-F5344CB8AC3E}">
        <p14:creationId xmlns:p14="http://schemas.microsoft.com/office/powerpoint/2010/main" val="2041206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942</TotalTime>
  <Words>2485</Words>
  <Application>Microsoft Office PowerPoint</Application>
  <PresentationFormat>Widescreen</PresentationFormat>
  <Paragraphs>196</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Julien Alapetite</dc:creator>
  <cp:lastModifiedBy>Julien Alapetite</cp:lastModifiedBy>
  <cp:revision>56</cp:revision>
  <dcterms:created xsi:type="dcterms:W3CDTF">2019-11-07T10:56:02Z</dcterms:created>
  <dcterms:modified xsi:type="dcterms:W3CDTF">2020-01-31T05:35:13Z</dcterms:modified>
</cp:coreProperties>
</file>